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67" r:id="rId15"/>
    <p:sldId id="268" r:id="rId16"/>
    <p:sldId id="270" r:id="rId17"/>
    <p:sldId id="271" r:id="rId18"/>
    <p:sldId id="283" r:id="rId19"/>
    <p:sldId id="272" r:id="rId20"/>
    <p:sldId id="284" r:id="rId21"/>
    <p:sldId id="275" r:id="rId22"/>
    <p:sldId id="276" r:id="rId23"/>
    <p:sldId id="277" r:id="rId24"/>
    <p:sldId id="278" r:id="rId25"/>
    <p:sldId id="279" r:id="rId26"/>
    <p:sldId id="282" r:id="rId27"/>
    <p:sldId id="281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DF38CD-6947-409A-9530-1216A5765F40}" type="datetimeFigureOut">
              <a:rPr lang="en-CA" smtClean="0"/>
              <a:t>24/04/2013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5F0A23-544F-4D2C-8B4A-4A60DD17FF31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6480048" cy="1243568"/>
          </a:xfrm>
        </p:spPr>
        <p:txBody>
          <a:bodyPr/>
          <a:lstStyle/>
          <a:p>
            <a:r>
              <a:rPr lang="en-CA" dirty="0" smtClean="0"/>
              <a:t>Static Electricity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2708920"/>
            <a:ext cx="6480048" cy="588492"/>
          </a:xfrm>
        </p:spPr>
        <p:txBody>
          <a:bodyPr/>
          <a:lstStyle/>
          <a:p>
            <a:r>
              <a:rPr lang="en-CA" dirty="0" smtClean="0"/>
              <a:t>It’ll shock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53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Electrons move to one part of an object because it is in the electric force field of another</a:t>
            </a:r>
          </a:p>
          <a:p>
            <a:pPr marL="36576" indent="0">
              <a:buNone/>
            </a:pPr>
            <a:r>
              <a:rPr lang="en-CA" dirty="0" smtClean="0"/>
              <a:t>* Object altered does not touch the charged object</a:t>
            </a:r>
          </a:p>
          <a:p>
            <a:pPr marL="36576" indent="0">
              <a:buNone/>
            </a:pPr>
            <a:endParaRPr lang="en-CA" dirty="0" smtClean="0"/>
          </a:p>
          <a:p>
            <a:r>
              <a:rPr lang="en-CA" dirty="0" smtClean="0"/>
              <a:t>An object does not have to become completely positive or negative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Grounding	</a:t>
            </a:r>
            <a:r>
              <a:rPr lang="en-CA" sz="1800" dirty="0" smtClean="0"/>
              <a:t>	            Symbol to indicate </a:t>
            </a:r>
            <a:r>
              <a:rPr lang="en-CA" sz="1800" dirty="0" smtClean="0">
                <a:sym typeface="Wingdings" pitchFamily="2" charset="2"/>
              </a:rPr>
              <a:t>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467600" cy="4525963"/>
          </a:xfrm>
        </p:spPr>
        <p:txBody>
          <a:bodyPr/>
          <a:lstStyle/>
          <a:p>
            <a:r>
              <a:rPr lang="en-CA" dirty="0" smtClean="0"/>
              <a:t>Connecting an object to a large body, like Earth, that is capable of effectively removing an electric charge that an object might have</a:t>
            </a:r>
          </a:p>
          <a:p>
            <a:endParaRPr lang="en-CA" dirty="0"/>
          </a:p>
          <a:p>
            <a:r>
              <a:rPr lang="en-CA" dirty="0" smtClean="0"/>
              <a:t>Ex. A tap (see text book pg. 475</a:t>
            </a:r>
            <a:endParaRPr lang="en-C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r="31091" b="14363"/>
          <a:stretch/>
        </p:blipFill>
        <p:spPr bwMode="auto">
          <a:xfrm>
            <a:off x="7174923" y="0"/>
            <a:ext cx="1969077" cy="20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7920880" cy="3960440"/>
          </a:xfrm>
        </p:spPr>
        <p:txBody>
          <a:bodyPr>
            <a:normAutofit/>
          </a:bodyPr>
          <a:lstStyle/>
          <a:p>
            <a:pPr marL="608076" indent="-571500">
              <a:buAutoNum type="romanUcPeriod"/>
            </a:pPr>
            <a:r>
              <a:rPr lang="en-CA" dirty="0" smtClean="0"/>
              <a:t>Two metal stands are mounted on insulating stands (grounded)</a:t>
            </a:r>
          </a:p>
          <a:p>
            <a:pPr marL="608076" indent="-571500">
              <a:buAutoNum type="romanUcPeriod"/>
            </a:pPr>
            <a:r>
              <a:rPr lang="en-CA" dirty="0" smtClean="0"/>
              <a:t>Presence of – charge induces e- to move from sphere A</a:t>
            </a:r>
            <a:r>
              <a:rPr lang="en-CA" dirty="0" smtClean="0">
                <a:sym typeface="Wingdings" pitchFamily="2" charset="2"/>
              </a:rPr>
              <a:t>B</a:t>
            </a:r>
          </a:p>
          <a:p>
            <a:pPr marL="608076" indent="-571500">
              <a:buAutoNum type="romanUcPeriod"/>
            </a:pPr>
            <a:r>
              <a:rPr lang="en-CA" dirty="0" smtClean="0">
                <a:sym typeface="Wingdings" pitchFamily="2" charset="2"/>
              </a:rPr>
              <a:t>Sphere B is separated from A </a:t>
            </a:r>
          </a:p>
          <a:p>
            <a:pPr marL="36576" indent="0">
              <a:buNone/>
            </a:pPr>
            <a:r>
              <a:rPr lang="en-CA" dirty="0" smtClean="0">
                <a:sym typeface="Wingdings" pitchFamily="2" charset="2"/>
              </a:rPr>
              <a:t>     (contacting insulated stand)</a:t>
            </a:r>
          </a:p>
          <a:p>
            <a:pPr marL="608076" indent="-571500">
              <a:buAutoNum type="romanUcPeriod"/>
            </a:pPr>
            <a:r>
              <a:rPr lang="en-CA" dirty="0" smtClean="0">
                <a:sym typeface="Wingdings" pitchFamily="2" charset="2"/>
              </a:rPr>
              <a:t>Sphere A &amp; B are now opposite charges</a:t>
            </a:r>
            <a:endParaRPr lang="en-CA" dirty="0"/>
          </a:p>
        </p:txBody>
      </p:sp>
      <p:sp>
        <p:nvSpPr>
          <p:cNvPr id="4" name="AutoShape 2" descr="data:image/jpeg;base64,/9j/4AAQSkZJRgABAQAAAQABAAD/2wCEAAkGBhQSEBUTExQWFBUVGBkZFxgWGB0aGRkbHxcaIx4cIh8gHyYiHR0jHRkZHy8gJCctLC4tGCE0NTQqNScrLikBCQoKDgwOGg8PGiwkHyQ0LzQ1Ly0vMC0sLy0uLCwsLykpLCopNCwsLC0wLSosLSosKTQsKjEpKSksLiwsLCwvKv/AABEIAJABXwMBIgACEQEDEQH/xAAbAAACAwEBAQAAAAAAAAAAAAAABAMFBgIHAf/EAEMQAAICAAQEAwYCCAQFAwUAAAECAxEABBIhBQYTMSJBUQcUIzJhcTORFkJSZIGTsdMVJHKhYnOSs/BDY9E0srTB4f/EABkBAQADAQEAAAAAAAAAAAAAAAABAgMEBf/EADARAQABAgQDBgUEAwAAAAAAAAABAhEDBCExEkHwIlFhcYGhBRMykbFCwdHhFENy/9oADAMBAAIRAxEAPwD3HBgwYAwYMGAMGDBgDBgwYAwYMGAMGDBgDBgwYAxXcZ40IOkuhpJJpOnGi0CW0sxJJoBVRWYn0XazQxY4ruNcETMqoZnRo2DxyRkB43AI1CwR2JBBBBBIIwFdxHml4JIVlgKrJM0RYMX2GXaQOqqpLAlGQggEEdiKw5+lGXqAh2IzK6oSI5CHHTZxuF2JRWIU0TXbHzN8uiVoWeaUmCRpF/DGomNko+Dtpdu1fNfpirh9ncSHLss+YvKpGkRJjNBI5UGxjqyspBoC9Cem4NLz9kjGkvWOh1Lq3TkrQCgLnw+FAZEBdqAvc7Gvqc5Qrq6raR7wcvHpSViziMMAR0xTEaqAsEAUSTQpM/ye8bZSGKN54YMu8XUboMwpo9CsraNSnTuRfyCx54t4OTBaO80pdcz72a6enqmIoVHw76ekkV831wDA52yemNut4ZUSRToetEjaULHT4NTeEaqsgjyx1zBzGMpJlwykxzNIrMoZmTRBJJYRVJb8MihvvjMS8kSQSxRwK0scWWjjjkkED08crtGHU6DS6gQQG7baWFvreNcvrmTCWeRDCzOpjKi9UbowOpTsVdhtR+uAgi5zyrlgsjNpEB8MchBE9dIghaYNfdbAo3VHDOb4zozUOX0EmZJXDXsBHo1bVuT1Fr+PpvWZXlpVz0cqRtFHl4BCotdEgFdOgCW+GuseKvn27Xi0zXBVkzUOZLuGhSRFUadJEmjVdqTfw1qiO31wC3DuccrOWEcp8KO7a0dAFRyjm3UDwsKI7jb1GFOHc8xSNNrDJHHPDAj6JLdpUjKEqUBQFpAtnbsbojHOU5AhRChkmkUxZiFg5TxrmJNcl6UWjqJqqoHzx9j5DjCSL15z1Xy0hYmPUHy4jCMPh1v0U1AgjY1V4B0c35bQjB2OtnVVEUhe0l6b2gXUAshCliKBI33GEeHc+wypFKfhRyZaTMEyh1ZUQx2fk0MAH3IfbagbJE2Q5KjheJ0mnDRNOQSUOpZ5OpJG3g3XWAwPzCu+FYfZzCI0iM07xpl5ssqMY66UunUtrGGsaEo3fh3vewfk50yqxiQuwUzCD8KXUspqlZdGpLtaLAA6l33F2fDuIJPEssR1I4tSQVP8QwBBvaiLxTpyYgVR15y3vCZl3Jj1SuiqoDfD0hdKIKQKfD373acG4UMtCIlZnVSxBfTfiYtXhAFC6G113vAO4MGDAGDBgwBgwYMAYMGDAGDBgwBgwYMAYMGDAGFeJ58QQyTEFhGpYgVdAWav6Yawvn8ks0TxPel1KtWxIPcfxG2Im9tF8Ph4o49ufkTh5gQzNC3w3WjTso1KVZgy77/I1juNJPbfDD8YgUKTNGA16SXUaqIBrfeiQPuRhTMcsROdTF9RJJcNTH4bJ3HYBGcACgC7HubxXz8n6XUwsAvi2ffSzSBi4FUxBsqrbKwBFb4zvXHJ2xRla5jtTH4vbXXz6uuBx7L6dfXh01erqLVXV3dVe33xPl+IRyAlJEcL3KsCBV967dj+WKpOTIBVa/CugeLstKNPbtSL/Gz3JJeyPBI4Wdo7BcEE3f8A6kj+f/FK5/j9MTE131szxKctFPYmq/jEGstmA6K6kEMAQQQwIPoRsR9RiXCfDuFLAqqhfSqKiqWJAVSa27XvV9yAL7YcxeL21c1fDxTwbDBgwYlQYMGDAUk3NKI1OpReq0WtmUKGVC+51bKQDv8ATesWS8SjN/ETwgFvEPCCARe/1H5jCr8vRktZY6mZqJFBmXSWG2x02o9LPrhDOcnIQWjZhJ4aLGxQaIle3hsRIAw3Uixvd5duHfbK12i80rSLjuXb5Z4m7dpFPft5+dH8sdRcZgZ9CzRM520h1LWLva7/AFT+R9MVMfJsbR6ZfPYrGdKBdLKqjbekYi/M77Gqdi5ZhUhvESG17t3bqtJf/WxOETX3QiujKxe1VXsZl4rGrlC6BgyLRdQbe9Iq7s1sPPyw5itzPAI5JDIxbUTETR2uJiyeXkxJ+t73h6CHQum2O5NsSTuSe5++30xeL83PiRh2jgnX+v5ukwYMGLMRgwYMAYMGDAU8/Mqo7qyMFjlSJntaBdVKnvenxqL8ifQE4cj4tEQPiR2U6la1Pg28Xf5dx4u2+IX4DGXZyWJZxIRe2tVCq1VvpCrQO1qD3F4rs3yVGYWSNmVumY0L04UaNIFEbrQ7fc998ZduHfEZWq0TMxtry219/bl32n+P5bce8Q7Cz8RdgDRPftq2++O14xAW0CaMtdada3e21Xd+JfzHriqy/KSnWZTuxrSh2CgsQCSLcl3kcsQLL/QHE68owDyYmwbLehhI/wDx4vyPqcImvugqoykTbiq9j+Y4miMVLICAtguoPiahsT5nt6nYYly2ZWQEqQQGK2pBFg0e3nY7eWE8/wAAjmcu5ayEBo0KR9a+Xk+/1+22JMlwhYjas/zSMQW2LSMGYkDY+IWPSzVXi3av4MJjB4NJni/r+T2DBgxdzjBgwYAxxLJpUmroE1647xzKmpSO1gjbvgmN9VRk+aI3MYIMfVSOSPWyjUHNADf5hY8Pne14ek4vCq62mjC3WouoF1dXdXW+EhytDpVbfwdIIdW6iI2gH0BAPqaF3QxX5rkwKVMDDbVqEtkElEVWJAsgCNdSHZ9iTYvGN8SIehw5Sureaeuutrscby5BPXioXZ6i0K7+flRv7YkyvEopSRHIjkd9DBq+9H6j88VS8mw0LLkjUb1ebdTUa8r6sn5j9laeyfA4opOooOqmG5vZunf/AGk/L64tE182WJTloieCavsF4/l6NzxCu/xF28RUefmRX32xYYqouWoQyN4iUd3Fsat21NYFBhq8QB7HtWLHLw6FC2xrzY2T9ye+LU8XNlixhf67+vXV/DWTBgwYswGKSPmqM59snRsKCH/UaSizQg1XUWPTIVu9LXVAnF3jPZ3lzLxyrKkdZiScujlnJ6jRFWayflEKt4D4fDQFnAXOY4giHST4qvSoLNXrSgkDar7Y+5bPJISFbcUSpBVgDdEqaIBo0a3o46y+WVBSir3J8yfUnzO3c45zWUD79mF6WHzKfp+QsdjVGxgJicJDjURFhiV76wjFK9dYGnT56rrC+QzAzNlqKxnQy1sZVJD3fcKaA8u532q2wFVzBx33aATKokBkiT5iPxJFQEEK10zqaA7XVmgZuBcXXNZeOZVKaxujfMjA0yN6MrAqR3BBusK8Y4RE+hXU9JpELKrMlSBw0b+Eg/iAWPMkE/KcP8M4ZHl4hFEulFs1ZYkkkklmJLMSSSSSSTgOpj8RPs39BhjC834sf2b+gx84iJOkwhKCQ7KXBKrZ3YgbtQs6bFkVYuxW9ryvVtHXOXzNcUjjYKzDUdwoBZiPXSATX1qsTxTKwBUgg7gjzxTQcsQrGEYGQ6xI7ubaWQdmkqg9HcKRpWl0gBVA8t5x5zKTMmWKoISQ0kcKKWYEXp2ZxpIrUCL32qieaczEa2dOVyeJmsT5eHv7RHfM8oe3YpeF80xT5mbLrYMXysb0ygECQoapum50NRNGgavHjPB/adnFlD9aSQL8ySqQrD03G3buNx/sfTOBZLKyJBmMrH0yyTMxaRtdSSXJGzamsmYC2OqtBAqwRrh41OJe3LvbZ34ZjZPhmuYmKtppm8eW0NRJxaMMVssV2bQrPR9CVBo0QaO9EeuI87xlEgaZQZAuxC9wdQU3+zpJtrFqFO21Y44Vw8gCRh03aNFZEYlFrUdgdh83atq+9x53hrqGlSZ9YAJOmLxKCCQfAN9IIBPYnGl5mHJFNFNes3iPfvi8X+5jKcR1RiVyqIR2JGxuvmBognt27jz2x2vF47AJK2QAXRkBJNAWwAskgAdziv4VB7wiZkTSMrjXCdMf4bDwsAY9iym+wNMAe2JOGcDaPLmOSRpiWdhbaQAxNJaiyu9bg/YCgIiZ2smqmib1cUeUX/fuQc0c1e5FD0TKrLIx0E6gIwC1LpIJ0kncqNtyBvi+RwQCDYO4I7EYzmd5dhnkWLMK34cnTVJpVAUlVkW0KWpBT5htqIGw20UcYUAAUAKAHYAeWLuedC2SbxzfSQV/Kjx3nOIRxAGRguogKPNifIAbsfoBiHLE6sxponWKs0L6MdWd9sV+U5dXS5nPVmmAEsm6EjyjWjaRDcBAfMlixZica8SKIa1xr6R+IXMGaVxamx+R+xB3B++JceS8/wDMi5eQ5fLiMSLuzLBGNAI2TxBtTUQbAFbb71jI5H2kZwMNOYmJX9tTpP31LRxj/l0xvE+j1cr8FzGZw4xImmmJ24ptM+Wj21+aoxnxk6NlCS/6gkoMISarqGO5At3pW6og4sp+JRo2kklqBKqpZgDdEhQSAaNE+hxi+X5Mrno1zSxdPMtmQztrYssqw6SwOr5eiCAh8Pa1Nb6fheQsrKyhCNYUI7FWBYUxurJCjc3d2fKuqKomImHl1YNVFVVNek06T566ex/LZxJL0myO4IIYfdTRF99xuMT4XzeU1ixSyAHQ9XpP/wC17WL3x1k8x1EDVRPcd6INEX50QRf0xZimwm3F4wSAS1Eg6EZwCDRFqCLBFEdxjjOTBpOnuVVQ8gANkMSFXbuCVckD9nfY7sLl1ISgVCgaQCVAG1AqKG1djgmI7ynFuNLDlJs0tSrDG8lBvmCAlgDR38JH39MccvceGajZtJRkco6G7BoEHcK1MrKwtRYNixRMXH8rE0UwdD02QjMVqUPEVp91okhN9t6Ugd8OcK4LFlg4iUjqNrcs7OzNQG7OSdlUAC6AAAwJix7BgwYIL5M/N/rb+uEeZuYlycIkKNIzOqrGgJdrPioAEnSgdzQ7IcPZL9f/AFt/XEPEuCQ5ho2mTWYixQEnSCyFSSt0x0swFg1e1YiNl6/qlMufjMQlDr02AZX1DSQ1aSD2INivW8RrxeOwCStkAF0ZBZNAWwAskgAdzit4FHCghjRSFEZ93B1MEiUKq7sSbZWB33o0e2LT3JQ0jGyHHiBJZarfwkkf7YXOG0a+niawYrOG5xdYRb0OpeMEHYKQHX7AshA/4iBsKDubzGhGarobD1PkPpZoXiVZiYm0vmZzqR1qNE9gLLN9lFk0N9h2BOOIOJRu2kEhiCQrKyEgVZAYAkCxZHax645yUFXqsyEDW+krqP0Pko3oA7fffHU+XQJpZWcX/wATsD6g7kEevliE25c1PLzgF4h7m0RA+H8UG1BkWUpq8IC2YWT5rJZAAbOnRYz2W5ZgknaaVS8ySISxd9J6YJhYpq0alEhPy1qtgAarQ4lUYS4pEaSQCzE+uvUFWVvI7hXYgeZAG13h3BgOUcEAgggiwR2Ix8mmCqWPYf8An5+WKWVGGakRJGjHTjfSuki2eUMaYGr0r28/ub74fGxzLh3aTRHEy6qABZpgTSgC6RRZG1bdzYdcCyxhLo2xldphfq5tk+un+hxcYizUIZSD9+5BB9QRuD9sUnDjJJDG/vEjBkUmumQdhe+i+9+eAs8943SMftB2P7KqbH8WYAAbbBj5UXcI8DX/AC8bd2dFdidyzFRZJ/8AKAA7DD2AXm/Fj+zf0GJMxKFUk7AYjm/Fj+zf0GGMVmLxML1bR1zlXQcVhdWZZUZUJDEMPCQSCD6EEEUfMHHnfNHK/Cg8kpzLI58XSimi8TMx3HUVtNk+oUAdhj0yfhsTsrvFG7KQVZkBKkGwQSLFHf74yuX9lWTEs7sDIs5DaW2MbanZtLLRo6h338Pc3jlnLd2rqymY+TXNXHVT/wA7z4b+vo8i4xloVmCZVpJVpQS5ViZCTYUoqhl+UA1ub77Y9h5e5c93yeXimVX8LBgw2R3cuL+gJKX6keu1nwfknJ5Vg0UIDC6ZiXYfYsTX/wDT64u3QEEEAg7EHsRi2Dl/lzMzzd/xH4tOZw8PCovanW9U9qZ75ttbzI8MzewiehKkaFwo8IuxQ8u6nttiXiMlRlQLZ/Co+p2v7DufoDiry0TFpNMzrpcpQ0MQB2BLKzdjdE+f1w5weP52Yl2DsupjvW23oP4Adh6Y6Y0eNXVFVV4iznlzK9DLx5bzyyJEPVkVdKP5fMqgnyB1DerxYTy6VJ7ff1xX8w+GIODoZZIhrBohWlRW+lFT57bA+QwnnVkCL8eQgyRKR4BYaZFO6oCLUkWD54lWDeSyoM+tVVdCup0CgzOyE+W5AjW/qx9MWuOY4woAAoDsMdYEzebySyhp5z/7g/7MWOIOJxOSqyKWX5lvcbA7juNiPzxJkfnn/wCYP+zFiTOcOilAEsaSAdg6hgPzGMK8Lj5tK5tPpH4hgubuXuFzS9abNdF2BJ6UsfxKCi6YMLAAG1d972rzbjeXyydP3Z5WLKWkEjRvo+XQA0ahdXz6hZqhv6+x5v2bZWTOvm3XV1Fp42HhLaVVWBFEEKpFb99q82OG+zzIwNqSAMdq6hL1V9tRPr/sMc9WVmdNPN7mR+KxlYpma66rfpvany32jy+yh9n/AC80OQWSZdnl6hjZdwhQx2Qfodf2rzxreFzCMLCQqk6ygT5dAfb+JDA/ne+LTFG8JGYdUkaPSiEKuk1qL3WpW0g6RsKHhx100RTERHJ5GNmasauuuv8AVMz66rfM5gIhY2a8h3J8gPUk7AepxHw6ApGoatW5ajYBYkkA0LAJq6GEeHRkzvrdpCioVLVsWMgJAAAulAur7+pu3xo5SDrozHUPaRFT7FGcr/1dRh91HrhyKUMLFj7gqfyIBx9kjDAgiwdiMZ7hbO6NWYk8MsyUOm1BZnUC2QmwoA3N4JWPFZBJG8AvVIDGbBFKdmYWN9Is7bXpFi7xZYzXAeMahLUU0zpNLG8ngF6JG0gF3WwFI+UVd+d4spONla15ecAmrCq9d9yI3Zq271ivHTtcnwWeDFWeZIQyqeopa6LwSou1d2ZAo7+ZxYwzK6hlIZWFgg2CD2IPmMTExOyEWS/X/wBbf1wxhfJfr/62/rhjCNl6/qlT5OcxLHF0y7R/DJUrsgHhfxEGmCjttasN6F2GfzJjid1QyFQSFWrND6n/AM+uE+YNo1cEqyyRKGBohXlRWH2IPY7bA+QwpnkkCi55CDJEpFIthpUUi1QEWCRsfPCxFUaabe/XgegXXOHAKiONkrbu7ISNrFr0wNj+t9MM8QgLxsq1q7rewsGwCaNAkd6xNHGFAAFAdhjrEqFsvnlfTQYahdFT4e9gkbBgQQRffEs04Wrvf0BP50Nh9Tis4mumZNLmIyBrKkeIjTWzAqTRI7XQHoK4WFjNGryPIpDkq2kDbTV6VW/sbGCdD3DxZkk7B2sfYAKD9jpsfQjDmDBggYMGFuIcSjgTXKwRbAs2bJ8gBuT9vQ+mArpG/wA9IKNdCHxbUPiT7eu/f+GOuHP/AJyYb7QweRrd8x2PY/w7Ypn5qyvvbv1TpMMSjwSUSHmJ/V7gEf8AViPh3NMC53MSNL8N4cuqeGXurZjVsVofMvb138sBs5PlP2OM5wjKn/D445jdwAOQa2Kb7gLvR+YAetDtid+dsmQanVtv1QzUfQ0DpYeanceYxT8L5lywykUbyaWESqwIlko6ACNTJbfc98BqeCf/AE0P/Kj/APsGHcZ7l7mbLvFBEJPidNF0lWXcINrIAvbtjQ4Beb8WP7N/QYYwvN+LH9m/oMMYiF6to65yMGDBiVBgwYQ4nxyHL6RNIELXQokmu5oAmtxv9cApkXJaa1K1MwBNeLZTYo9rJXejanyolngkgZZCL/Fcbgjsa7EDbbY9iKIsEYz+T5oyqtKTKfHKzC0k2FKNvDsNr28yfXHXL3NeXRJBLMNRmlYHTJWhpCU3YbeEqD5CjWwGAueaELZYhTRMkAB9D146PY/0OEuPwo0cfUIFZjKkb0NQzMWkfn5YV49zdlZIaSYP8SEjQHogTISQ6qdqBOpb23GF+LczZWREAkupoH/Dc/LPGxO67UATflWA2uDFbw7mPLzuUilDOBq00VOkEAkAgWASASO2oX3GLLAJ5H55/wDmD/sxYcwnkfnn/wCYP+zFhzEQ0xN/SPxAwYMGJZjFOXPvco0munEdW1HxS+Hvdir7V4vvh3iXFosuoaZwgJ0i+5aiaAG5NAnbyBPljNfpRlfepJOsaaOJR4ZNNqZCaGmr8Qs1fb0GAvOHNeYm77JEOxHnIdvXv3H1HkcWmMfw3mvLrmJ2ebwuItHgk7BSCN176rO21MPO8avLZlZEV0IZWFgjsRgIeK5VpIJY0bQ7oyq3iGklSAbVlbY+jA+hGMzwziyRlhpaJGKrHEwUE5i5OtFH+3pIW2FoCWpiAdOg4lzDBl2CyyBWIsLRJq6sgA0CQavvR9DjDrxOF1JGZMDiXNV4JXtJMwWBulZLCoQFYDy3GKzHOEwu+DInDcsVmYapZ5XSNLkcmR2cRqANUjDcbDyvFrBxzVGJOhmFQmvFEQw3I3j/ABBuP2e2/bfFJy1xrJx6neZmmdmVpJQ5YqsjiPcrSJpOqhSjWT5k42mMfkROtU6puSy+fjk+R1YgkEA7gjuCO4I8wdxhuMbbYU4lwaKcASLuDaupKOh0kaldSGU0zCwfM4ZgjKqAWLEfrGrP3oAfkMTh4PBVe6Jm6PJfr/62/rhjC+S/X/1t/XDGNo2Wr+qVXzK1ZewCxEsHhFWfjx7b7b/XC/F3ARbvebLjYE98xH6DYfXsMIcw81ZVojGJrPUivSrmtM6FiCB5AE2D5YS45zPA6II5dxPl2bwyjwLmI2fsv7IOx223xKjcYMVvDuY8vO5SKUM4GrTRU6QQCQCBYBIBI7ahfcYezOZWNGd2CqotiewGAq+MRMcxl9JrT1C3bxDSBXb1IOxG4Bsi1bgwJ77A5+cRzKN/1SYi233Vd/8A5xW8Q5tyrTQsJLC9TUdMgq1FbBfF9jt59wMc/pTlfeI36uyrICem/wCto89P/D2/+MBr8GFOG8VizClonDgHSasEGgaIO4NEHfyIw3gDFJzdwaTMwKkWjUrhvGxUUAw7hW339MXeDAebfoDnf3f+dJ/Zx8/QHO/u/wDOk/tY9KwYDy3JezfOxh98sdTs/wCLIO57fg4Y/QHO/u/86T+zj0rBgMDwjknNR5iKR+hoRwzaZHZqAPYGMDvXmMb7BgwEMkZLofIar/jWJsGDBMzcYMGDBAxlOceWp8zLE8PSpEdW6jspslCKpGseE328savBgPNf0Bzv7v8AzpP7OPkns/zpBH+X3B/9aT0/5OPS8GA8t4f7N87FDHHeWOhFW+rILpQL/B86wz+gOc/d/wCdJ/ax6TgwGL5U5SzGXzfWl6OjoyJSOzNqZ4iPmjXaoz5+YxtMGDAL5WEq0pPZnBH26aD+qnDGDBgmZuMGDBghnedeAS5uOFYdGqOXWeoxUV0pF2IVt7ceXrjMfoDnf3f+dJ/Zx6TgwHm36A5z93/nSf2sbnl/IvDlYopNOtFptJJW/oSASP4DFhgwGO5s5UzGYzIlhMWnpKh1uymw0h8kbbxjzHbFN+gOd/d/50n9rHpWDAean2f5w7H3cA/+7Ia/h0t8elYMGAMGDBgIctGRqvzYn+BOJsGDBMzebvNm5Bzlmvd6s1csg8/pF/tvg/QHOfu/86T+1j0nBghiuVOUczl851pTDoEMkdI7MxZnhIPijWgBG3n5jGl5gyDTZWaJNOt0IXUSFvysgEgfUA4sMGA82PIWd/d/50n9nB+gOd/d/wCdJ/ax6TgwGd5L4FLlY5Vm6dvLrXpsWFdNF3JVd7U+XpjRYMGAo+D83RZhpV0SQmFtL9YKniChiB4jdKysfKmGLaPOIzFVdSwu1DAkUd9vvjPZv2eZaYsZtcofMnMlX0adRiEZSgg8BRV2O/h79744B7N8rk5I3iMlx0QGK00mh0MrUoJcpIynfT2NXvgNFHxGJjpWRCfQMCe3pfpiD/H8v1Ol1U19Pq1e2jVp1X2q9u+KDiHsxysyyI7TaZXZnAZRerMPMVsLYBaRl73p873xJP7O4W01LMmmr0iLxETCXUbjJ1a1vUKO5898BeZbi6PmJYAGDxJG5JrSyya9JBBPnG4NgdvQ45zPHYUjdw6yaFZysbKWIUWaFjyxX8G5MjywYLJK4OXiy1SdMjpxBwmwjFmpGu7BvcYpT7P1admaV+gsCLHIJA0msDNBmOpCKCZpgoHhFdqCgBsMvxSN40kDrpkFqSw32v17jz+2Ol4hGe0iHYt8w+UGie/YHa8Zjh3IuWbROk8kwPjjcmJlIPRIIAj0kXBE4NHcXiPJeyvKxIERpKVFVSRFYKhwJB8OhLT1rAvwg97JDZI4IBBBB3BHYjGe4tzrHl5JUeDMHoxmZ2VF0dNVJLAlxYFEV3sYvctlwiKgLEIoUFmLMQBVliSWPqSbOKbjfLEeYeQvNKnvGXbKlF6daWski0La6LedV5YC3hzyMEIdT1BabjxetetfTHP+Jxb/ABY9jR8Y2O+3fvsfyOM1HyZloZ4meeRnMjtGship3MizEBRGLKtGWFbgE+gqBfZ6JnmfMsw1Tl0VGRl0dZJAGDR0SzxpqBvYUCAWsNd79H+2ncj5h3HcfceYxynEojdSxmhZpwaHqd+31xlpPZTkzF0rlVdJQ6GCuyaAoRnVQ7oAqeFiQemlg1gm9mGUvWXlWpxmbBjUdQJQY+DcWA5u7Yb2NsBrFziEEh1IUWx1CgKuz6bb4Ug4/C88kKuC0KJJIbGlVfVp3v0Um+1VvitTkPLhZRb/ABWDlrXUGE5mBB09hKS+k2viO1GscZfkKJI5UWaepUhQn4VgRMSCPh7FizWfLV4dNCg0iOCAQQQRYI3BHriv4xzBFlgpkPzPGhora9RwiswJBCaiASL74Qj5EypgjhmT3lYtYRpgpYB2th4QorYDt5DvjjOcqQTSShZnQmWCaRIyhp4gnTJ1IxAIiTbsQv1NhfPnEGxdRQ1G2Hy+v2+uI24pCO8sY2B3dex7HvjLw+zGJAoXM5kBYTAB8H5DCse/wd2CqPEd/wCFAV+W9mA64DiLoxuWidBplVejGmmhUfjptY0URVb9g9CxBns4sUTyvemNSzaQWNAWaA3J27DHeXhCIqDsoAH2ArHzNQl0ZQ7IWBAdK1LY7iwRY77gj6YBLIcejlHYxm6VXaO32BtdLsGFmu/cEeWPvC+PRTwiZW0qWKkOVBVgxUqaJANj1xlM3yPF7/EFkAD9eaYakWWR2fKnUECVpvLpqKgG3u7JJbT2YZffXLPJdfP0626/cLGAQRmZlIIIIYemA1SZ6Mmg6EkkABhdjuPuPTFXw/m6GXMSZfxJJGHJD6apGUMbDGgNafNV6tro1VryHlIJDmpJGsOZGaTpKu8kbjVUaghWjXSTuPXtVjk+UFjnafrzOxaVwrdPSjShQSAsYJoKANRPc3Z3wFrl+II4BsKSuvSWUsF9TpJFeVgkfXAeJRVfVStjesefbz86OKLhnJMEKdESSSAZcQFX0EGPsCyhArtS6QzA7WPM4q+JezhI4GOXd2laSF2fMS6z4JcuztrZWNsMsu3y3WwAFBsznoxZMibAE+IbA9j37HyOF89x6CGNpZJUCLo1G7rWQF7Wd7Ffn2xlMr7Oco4lWLMzHwS5eUI0R09SOISA/D2ciNGs7jV6UA2vs8gVnUZicdVNIUdEKoWVXBVREANJAHaqO4J3wF9xXj8WXiaVjqVWCkIVJskCtyN97rv9MfG5hgGZbLlwJERXayAAGJCjc2SdLGgDQG9WLoZfZhljZWSZHOsa1KFtLyFyniQgqGNiwSPIi2ubOcqZfOySy+8O4ZoUkVOkyastKzBCDGd9bNqBPnWw2wGgbikIJBljBGxt12/3wyrWLG4OMTlPZfkknEiPLrCRKBrUjRBLAyL8vZWgRSe5DNZJojVcE4SuVy0WXjLFIUVFLEFiFFC6AF/wwDuKTifNKw5hcuYZ3d0Z1KKukqunUbLCtOtbv9oYu8U3G+GRmQZqWdoRDFNHdoECyaNTEsp3BRCDdCtwbOAa4ZxuKeCKdGASZVZNRAPiUEL3+bfthls4gJBdQR3BYWNid/TYE/YHGS4b7NcqmnTLK/S0gajGQAIYEogIAQVggbfe0sVZs457O8nOJHlkcJI7PdxkAuP1WZCQpanq6J2Nr4cBrVzsZNB0Juq1C7q6+9b1j5Hn42+WRDsW2YHwg0T37A7XjL5PkDJvHE0btJGocxbxvGVllWY7aCrDqKGHp5bVhqLkbLmKROpM6TQtC1yWCrHvsN2HZSb0r4VpdsBaZLj0UsssSnxRBSbK0ysLDLRNr9TWGf8AEItviJuNQ8Q3Xffv22O/0OMzxTkWGaV2lzU+ph4h8DTTQvD2MO4Ks2xvevTCfFvZxGsOtJiXhMrocwI2RTJOksjEhAwNp4WDWv1F2G0gzsbmkdWI76WB/pibGM5H5cghYyq0JlcNKFgbUnSkICSDUWYGRIkLENpZlJF1eNngDGKXlPOmw2aajMs1rPKCtXqUeqNa/DJ0jT23JxYcxy5xczF7rErIVAdyqkrc8IYAlga6XVeqO8aetGol4rxrSCuWiPw2JFqCJOjJpTTrIPxlQl9YGmQDTsWwFnl+Wcz7icu+akaXXE3V6rgkKY9dFQrKH0v4batfcigKt+R8/wBk4hIqV4QXldlk6jHq6ma3CppXosdDbk1598Jm4hAyxrlmMTZiZnLFPDHJmX0afGfkiIbTQqgBq3A4ybcTQRKIyzWFeSQRswU5o6vF1LIEJ1geoA+mA44fyJn0nMknEJHXRl0C9WWqj6SysRqrVKiSG+6tJYNjVj7wzkLOQxxIudcCJIkCLI4jKIE1oQVJHUKMwkUqydQqLVQDJwXmjOTl0k6cUwjkAh6bH4yiO6awGRCxDUe7LVjvH71xaJpnWBpDI8brG0iFEUZWPUitqFXNqX5QDRaxfiCTN8i5tshl8rFnDlzDB0i8TOviDRlZBpKk+GNk0E0OqTZ0i9Jy1wqXLxMksxm8QKFmZ2VemgILOSzXIJGsk7OB2GMfx5uLzwTQ9AaXjl0upRZA2ucRADXQtUgctexfbz06/huezBkdZYToMhEbrpACaCwLKWsb1HsWtt6UHYLjGd5y4DmM0iDLztAV6tsssiXqiZV2QjVpdlk3846/WJGixj+ZuO5vLyEqFETTZaONtIJbqyBHTSW3YfMHsDxAaTpJIV2b5AzruxOeYqHcwWz6suHhzEdg3cjjrq4ZiCOkFBANhqPlTiGqctnDUjRtGokkHSUMDIgNb9QDTqItPIYWyUnFIpcwwywPWDPWpdCyjL5YUp1XpaQZjuNyFO2rdybO8W6hCRxaNC7lf1yZLIOqyFCxWpUX1HojSLBmLlrNiKVfen1P0NJaRnYaCusagqBBIq14EBBZmtroT8S5R6vDpctYE00PTeY7uzaaDOyqhf67C99t8L875TOTwxR5bUjWZXdHVKaNdUaWyvYaXTY07haJAJs4m2eOYy80SMFOXYSxlhpWRpYCbGrxOsYm0ncWtWAxwEZ5TzZEobOPTvCVCySDSFzLOw1BgRcLCDb5tAY7k0j+ged2T/EJhEQmperNr1hwXcSa9e6LoEd6fEW7jfrmjh2czGXyZaOQTBZTP7uyBkLZaQAKWYC+qYyNzRUG/DeNJJG+Yyjx5iFlfQAyo+zPoViUZWDaQ9qC2knSdqO4Z2HkXNrIjnPzNoYjSs0yhkDRmMtqaQM40NrtacSkbVv3xLknMvPNJDmGgMuYE2pJZbAGWEagpsrgOqy6TsdIT5d8J8E4bnMp7oY4JGb3eBMyHdWuQyL1mJLkllGphVg0AMW0p4hJw6bqKEzPhKLAabsmpQzEAnVro2NiBvRJCpj9nudDyMeITaXYFU94zB6Y6M6lQxe2Bd4ZL2/Dr77/AC6sEUMdTAAMfU1ufzxh85muOeIRplaDSaSQSWRSSu2oAM6so70DGb2bbU8GnzLL/mI413eirksRrOi000pKUTTmj/sFnil5lyMjhWR3VUDlwjSBmGnYBY6Zmvsb29G8rrFRx58zca5cWraxIdgU8PhYE+hFaas6huKNhjeDcpZ6SHKTvOwljiBqV5RIjMMqXViRqYFsvISGsfHIohBqsM1yXnW+XPSqeq8mvrPQsS6QIwANKs8bdNmKHoBQFDthfh2c4ukUMRhLFYold5NDPrAy4ck9XxfNmDruyUG3YvPkn4g2cjnzGWIWKPNLpiZPiD4XSJtwNblJKHZdQsizgHJ+TpZcrFlZZTJH1WebquZmdKYiMFkB0iRlYXuAgFkdvmY5ZzrR5YDNEPFGiS6XZFkKzQvr2FWyROhBXYTN3Fhp+a+BnMTZJunIwWb42mQqBEYpNmAcA/EMZ2s7HyvFRwhuJwxNEkAA6jsrSEHSr5jMmgFY3pU5YgbbM4/VGAkPI2cLLecl0hVU1mcwCdIm3NPux6kQLbWYLoaqVHJ8u5rMR5vL5mTNGSWCWHW7t0FIkbTJSlVZpAymkQAImltyxa24wOJrmmkywVlaLLLokPwg3UmEpA1AhlDxuTXiVSNyBXXB81xbrqMzHB0y+n4YqlUyBmJLX4tMbqAD89GqJwEDcnZwSTtFmRCs5tgruxFJllG5GzaYHXqCm+Pe5QWxxHlLMyLl1XMyqIoyjn3mUM56kZViyBNZVEZbIs9Q323WznHuILmYoOnGTKZWCmvFEk2WBbuNHw5ZfCSxuNd9yMR8Mk4nFCIY4ANJGl5iDQbrkilYlgrCD0sOwsVYDrM8l59lpc+66VlUHqSktqSVEJIIoxh0ayHZ2jBLA74nTlbOq6sk6IBK0rAO9PqkiLK3ho2iOlkGupYqt+svn+KmU6ooxHrkosviCh1CWFkOrUhZu6bijWI+Jvn/APKzrly06JPrRXQqSSuhCSU+YAnYeHffzIQQcgZlCipmXSNZJGYLmJxqD5xZuwNBumHiO+/ULE3tjnlDIZyLOac2+anZNSB9R6DL0oT1W+VD4gyKgUuCzli3zK3NxTivximXUhDqiU6FaVerICl62EbhOk4Y6gfEPDdJY8tycQ6rrnOiUF6XjUrq8MZG2pqomVTZ30g0PMNHig505flzmWMMUvSDCRXG4Dq8MiAEjelZ1euzaKOxxf4yXM2e4mk4XKQo8ReAFiBaoep1ju43FRkCvM9/IPo5azRZtU5VGmEmkTSkKnSRWiA8JolWYUwCmS9LVvWZDkPNwrCq5hgIY8qgUZmcIei9yHR8tTKAmmqUA1d1gzy8Rm2aAp8XJksmgF1TMP1gx17p0wjBT31sN+2JJuIcZpKhjU928CuPkh8P4q18RpgGo+FFJFncFOG+z3PwhFGfYxJHDGIQ8iKojbLl2Dg6viCF1014BM1EiwWOGciZuCKNFzT1HCsSqs7pGKWidOhrtgHtSrC9AOkbmaTicssGuMJ05ywlUKQqf5xBqXqAsun3SQqCLLntp2Y4TxriM2UacJGXMzRiNaJVY9aOwJKh9UybDw0hvc9wn45yjPOWHWtCuUpTJIB1IJxIz0CdPUXw2CSCinc9o15SznWMhzbsluVh6z6V1FrDMVbqqQ1BdCBAq6aNsYxmOMgkFICEKAsBtKGG5QaiY+mdjq1a9yNPbHef/wASly+YFFHE+W6IiARjGJIWmOrXuPxV0nSSqb3qwDPJnKMmTcs7K15bKweFmP4CsuqiKGoMDQ+Wj31E41eMHw1uIwrMkcFhp5HQyFfCj5t9hTE7QFSFraq+mNtkmcxIZKEhVdem61ULq96u8BNgwYMAYMGDAcCFQxYKNR7mtz/HHeDBgDBgwYCHO5npxvJV6FLVYW6F1bEKPuSBjz7j3tDLQzIsWmQZYzRSKQ+ktFO0baZIx4S0Oi63MsYF67Ho+E4OERpPJOoPUlVFclmIIS9I0k6RWpuwHzHAZiH2iqQgEYZiZFdjKqxgo6rYYgagdQc7AhDYDGgZOXvaD70ReXaIdLqW0ifsBhVkWtEqW/VdHVq02dfgwGIPtGktVXKamaNpVHUKKY1sM2t4lQAOAm7b60ItWDYiPtElV3uBXU9PohXKGmgaTxmRF0atOldQG5o1VnZDhsfW6+m5NOjUSTSkgkAE0oJVSaAvSL7YawGP4L7Qeu8KtB0xOBoJkuiYHlAbwihpjYEgmjWxFkMcI52GYrRGLMDS/iahqDEFCVU6f1TbUTq8IamrUY4nhDqym6YEGiQaI8iKI+4wGDyvtSWZVAgliEioRLalQJFQ6oyV0yGHqXLYAj0n5qxFw32pBctH1V6soyYmdtarqlWGN3j0geFm1kKAPmUihV43fDuHpBCkMQKxxqEQElqUCgLJJNDbc4ZwGDT2lgMQUSzIqkHMJojUwI5YEJbKC2k/MdYIFjsrxH2kyOsYSKTLXLCTJI0enpmeFZI2BDFJQsjakIUqI2YMQu/o2DAQ5XOJKpZGDAMykj9pWKsPuGUj+GJsGDAGDBgwGHzntOEeonLOAsjx+JtJJUZghflPxCMsxCeksO/j8P3Ne0zQ7ocsxKsylg/gj0gH4p0/CLggIKOprG3fGrz3Co5midwSYX6kdOy02krdKQG8LMKNimPrg4dwmODqdMMOrI0j6nd7dqsjUTpGw8IofTAZabn5mbSkehvjBVkcA60gLgOAjD9kHpuSCaO9jEnCufmeJ2eBmaKDqt0mDdRhFG5CKaYqeppVgCLRgaoXscGA8/PPKxZ2UzNHLGUQx6HjbpMIZndQ2hSUbpgamJId1FU2Jm9qS0mmEMW64YdZQVMUgTzFsr6gy14ioYhSQAd1hbiPD454milXUjimFkf7iiCDuCNwRgMgPaS69QSZN4ynk0igkeAh9LAOylWJARWe0ZdOrbGxyedWQEqb0nSw32YdxuBuLxHwzhUWXTpwpoUszkWTbMxZjZs2SThvAGDBgwFBzbzV7kqkQtMzByqITqYqt6VVVZiSLN6dIAJZhteY4x7S3aOVMusUbBtKytMpoe9dIsF0EWVBkBplC0xsbH0bBgMblPaPHJIY1jsiRVDmQdPSetTlgNrMJFAEXLEL8W3T+0Osn7z7tJ82nRqUkfBMlNVlH8PS0ML6hVexDY2GDAYRubsx0J5vgsBnooArv4Y4WeJDdICG8RJ1E0SxshQuFOD+0YxxNE6meRJXVHDIiGM5jMLGXKqFjAWFFsKQerDuNe3o2DAZXjHPQgP4QK6YGJaQDT1ZUQaiquq6TIhOphY1FdQU4qMv7Rik8hdXkjkjR4oV0GWN/d5ZGQKFUsG6YAJYnVIgoBttrxThUeYj6coJXUj0GZDqRgym1IOzKD37gYcwGIl9pVEDoBrAJ0zowW5umC1A0m4bV3AI1KPK34PzhHOxVh0t0VAWDFmaNnK2lx6lVGJVXYgCzpsXoMGA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17" b="35652"/>
          <a:stretch/>
        </p:blipFill>
        <p:spPr bwMode="auto">
          <a:xfrm>
            <a:off x="90853" y="4437112"/>
            <a:ext cx="881976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Comparing the Three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CA" dirty="0" smtClean="0"/>
              <a:t>Using the example of rubbing your feet on a carpet and touching a door knob, let’s compare the three methods of charging</a:t>
            </a:r>
          </a:p>
          <a:p>
            <a:r>
              <a:rPr lang="en-CA" dirty="0" smtClean="0"/>
              <a:t>Friction: rubbing feet on the carpet gives your socks a – charged and the floor + charge</a:t>
            </a:r>
          </a:p>
          <a:p>
            <a:r>
              <a:rPr lang="en-CA" dirty="0" smtClean="0"/>
              <a:t>Conduction: Your foot has become charged by friction and therefore, your body has as well since they are connected (contact)</a:t>
            </a:r>
          </a:p>
          <a:p>
            <a:r>
              <a:rPr lang="en-CA" dirty="0" smtClean="0"/>
              <a:t>Induction: Electrons in your fingers tips brought close to the door knob repel the –’s, making the knob +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64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Discharge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Objects do not like to become charged</a:t>
            </a:r>
          </a:p>
          <a:p>
            <a:r>
              <a:rPr lang="en-CA" dirty="0" smtClean="0"/>
              <a:t>Neutralization of build-up of charge is known as a </a:t>
            </a:r>
            <a:r>
              <a:rPr lang="en-CA" dirty="0" smtClean="0">
                <a:solidFill>
                  <a:srgbClr val="FFFF00"/>
                </a:solidFill>
              </a:rPr>
              <a:t>discharge</a:t>
            </a:r>
            <a:endParaRPr lang="en-CA" dirty="0" smtClean="0"/>
          </a:p>
          <a:p>
            <a:r>
              <a:rPr lang="en-CA" dirty="0" smtClean="0"/>
              <a:t>Once a build-up has been discharged, the objects return to a neutral state</a:t>
            </a:r>
          </a:p>
          <a:p>
            <a:r>
              <a:rPr lang="en-CA" dirty="0" smtClean="0"/>
              <a:t>A discharge is often visible and its size depends on the build up</a:t>
            </a:r>
          </a:p>
          <a:p>
            <a:pPr marL="36576" indent="0">
              <a:buNone/>
            </a:pPr>
            <a:r>
              <a:rPr lang="en-CA" dirty="0"/>
              <a:t> </a:t>
            </a:r>
            <a:r>
              <a:rPr lang="en-CA" dirty="0" smtClean="0"/>
              <a:t>Shock on a door knob 		Lightning</a:t>
            </a:r>
            <a:endParaRPr lang="en-CA" dirty="0"/>
          </a:p>
        </p:txBody>
      </p:sp>
      <p:sp>
        <p:nvSpPr>
          <p:cNvPr id="4" name="Right Arrow 3"/>
          <p:cNvSpPr/>
          <p:nvPr/>
        </p:nvSpPr>
        <p:spPr>
          <a:xfrm>
            <a:off x="4499992" y="5373216"/>
            <a:ext cx="1440160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16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0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07" y="1340768"/>
            <a:ext cx="8856984" cy="1108720"/>
          </a:xfrm>
        </p:spPr>
        <p:txBody>
          <a:bodyPr/>
          <a:lstStyle/>
          <a:p>
            <a:r>
              <a:rPr lang="en-CA" dirty="0" smtClean="0"/>
              <a:t>Lightning is a natural process of the Earth and the atmosphere exchanging electric charges</a:t>
            </a:r>
          </a:p>
          <a:p>
            <a:pPr marL="36576" indent="0">
              <a:buNone/>
            </a:pPr>
            <a:endParaRPr lang="en-CA" dirty="0"/>
          </a:p>
          <a:p>
            <a:pPr marL="36576" indent="0">
              <a:buNone/>
            </a:pP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187624" y="2996952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366067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871700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062331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339783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45416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036047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525091" y="297625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915816" y="332526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376401" y="2996952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779912" y="3311593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271450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4644008" y="3325447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5148064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4955526" y="317057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2566654" y="297625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2957379" y="332526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3417964" y="2996952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3821475" y="3311593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4313013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23528" y="6237312"/>
            <a:ext cx="7560840" cy="360040"/>
          </a:xfrm>
          <a:prstGeom prst="roundRect">
            <a:avLst/>
          </a:prstGeom>
          <a:solidFill>
            <a:srgbClr val="3E924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lowchart: Magnetic Disk 24"/>
          <p:cNvSpPr/>
          <p:nvPr/>
        </p:nvSpPr>
        <p:spPr>
          <a:xfrm>
            <a:off x="4997089" y="4941168"/>
            <a:ext cx="330995" cy="1656184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135881" y="4740188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4288040" y="4992216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4793673" y="4689140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4984304" y="4992216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478510" y="4437112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Connector 31"/>
          <p:cNvCxnSpPr/>
          <p:nvPr/>
        </p:nvCxnSpPr>
        <p:spPr>
          <a:xfrm>
            <a:off x="555174" y="6264602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7544" y="6394554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7222" y="6366635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9592" y="6496587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63286" y="6119958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75656" y="6249910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3366" y="6366216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95736" y="6496168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57380" y="6119958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69750" y="6249910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38422" y="6287380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50792" y="6417332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359080" y="6208346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71450" y="6338298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631900" y="6170654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544270" y="6300606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23679" y="6408199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36049" y="6538151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76256" y="6170654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88626" y="6300606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95934" y="6380699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308304" y="6510651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73" name="Straight Connector 7172"/>
          <p:cNvCxnSpPr/>
          <p:nvPr/>
        </p:nvCxnSpPr>
        <p:spPr>
          <a:xfrm>
            <a:off x="1410157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818719" y="3575007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301650" y="3577475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20123" y="3674635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881316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28415" y="3675169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779912" y="3689024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551906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47514" y="3689024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05551" y="355030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19957" y="3661315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324936" y="3703413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656192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768667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81037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301858" y="2876091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214228" y="3006043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003446" y="2890155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915816" y="3020107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99559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311929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654284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66654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89126" y="2890155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701496" y="3020107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148107" y="2999797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60477" y="3129749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478718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391088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32183" y="2867000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744553" y="2996952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84987" y="297001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097357" y="309996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578132" y="2911619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490502" y="3041571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934292" y="2961687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46662" y="3091639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467954" y="3034171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380324" y="3164123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85928" y="6713088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090255" y="669623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562556" y="669623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435542" y="6713088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867830" y="6713088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62358" y="6713088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155808" y="6689864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793673" y="6720576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555836" y="6689864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16216" y="6683497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967" y="6683497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2"/>
            <a:ext cx="9144000" cy="2906537"/>
          </a:xfrm>
        </p:spPr>
        <p:txBody>
          <a:bodyPr>
            <a:normAutofit fontScale="92500" lnSpcReduction="20000"/>
          </a:bodyPr>
          <a:lstStyle/>
          <a:p>
            <a:pPr marL="36576" indent="0">
              <a:lnSpc>
                <a:spcPct val="110000"/>
              </a:lnSpc>
              <a:buNone/>
            </a:pPr>
            <a:r>
              <a:rPr lang="en-CA" dirty="0" smtClean="0"/>
              <a:t>Thunder cloud and ground are both neutral at first</a:t>
            </a:r>
          </a:p>
          <a:p>
            <a:pPr marL="36576" indent="0">
              <a:lnSpc>
                <a:spcPct val="110000"/>
              </a:lnSpc>
              <a:buNone/>
            </a:pPr>
            <a:r>
              <a:rPr lang="en-CA" dirty="0"/>
              <a:t>P</a:t>
            </a:r>
            <a:r>
              <a:rPr lang="en-CA" dirty="0" smtClean="0"/>
              <a:t>articles in the cloud separate (+ Top, - Bottom)</a:t>
            </a:r>
          </a:p>
          <a:p>
            <a:pPr marL="36576" indent="0">
              <a:lnSpc>
                <a:spcPct val="110000"/>
              </a:lnSpc>
              <a:buNone/>
            </a:pPr>
            <a:r>
              <a:rPr lang="en-CA" dirty="0" smtClean="0"/>
              <a:t>+ in ground are now closest to cloud and – are repelled downward</a:t>
            </a:r>
          </a:p>
          <a:p>
            <a:pPr marL="36576" indent="0">
              <a:lnSpc>
                <a:spcPct val="110000"/>
              </a:lnSpc>
              <a:buNone/>
            </a:pPr>
            <a:r>
              <a:rPr lang="en-CA" dirty="0" smtClean="0"/>
              <a:t>Charge build up causes a discharge (will strike the tallest object)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187624" y="2996952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366067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871700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062331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339783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845416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036047" y="3248980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525091" y="297625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915816" y="332526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3376401" y="2996952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779912" y="3311593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271450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644008" y="3325447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148064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955526" y="317057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566654" y="297625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2957379" y="3325269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3417964" y="2996952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3821475" y="3311593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4313013" y="2945904"/>
            <a:ext cx="1368152" cy="504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323528" y="6237312"/>
            <a:ext cx="7560840" cy="360040"/>
          </a:xfrm>
          <a:prstGeom prst="roundRect">
            <a:avLst/>
          </a:prstGeom>
          <a:solidFill>
            <a:srgbClr val="3E924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lowchart: Magnetic Disk 24"/>
          <p:cNvSpPr/>
          <p:nvPr/>
        </p:nvSpPr>
        <p:spPr>
          <a:xfrm>
            <a:off x="4997089" y="4941168"/>
            <a:ext cx="330995" cy="1656184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135881" y="4740188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288040" y="4992216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4793673" y="4689140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4984304" y="4992216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4478510" y="4437112"/>
            <a:ext cx="1368152" cy="504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174" y="6264602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7544" y="6394554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7222" y="6366635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9592" y="6496587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63286" y="6119958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75656" y="6249910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3366" y="6366216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95736" y="6496168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57380" y="6119958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69750" y="6249910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38422" y="6287380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50792" y="6417332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59080" y="6208346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71450" y="6338298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31900" y="6170654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44270" y="6300606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23679" y="6408199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36049" y="6538151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76256" y="6170654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88626" y="6300606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95934" y="6380699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08304" y="6510651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10157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18719" y="3575007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301650" y="3577475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20123" y="3674635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81316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28415" y="3675169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9912" y="3689024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51906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247514" y="3689024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05551" y="355030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819957" y="3661315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324936" y="3703413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56192" y="3563621"/>
            <a:ext cx="179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768667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681037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301858" y="2876091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14228" y="3006043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03446" y="2890155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5816" y="3020107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99559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311929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654284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566654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789126" y="2890155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701496" y="3020107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148107" y="2999797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60477" y="3129749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78718" y="294762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391088" y="307757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832183" y="2867000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44553" y="2996952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184987" y="2970013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97357" y="3099965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578132" y="2911619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490502" y="3041571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934292" y="2961687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846662" y="3091639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467954" y="3034171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380324" y="3164123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Freeform 91"/>
          <p:cNvSpPr/>
          <p:nvPr/>
        </p:nvSpPr>
        <p:spPr>
          <a:xfrm>
            <a:off x="3352677" y="3823855"/>
            <a:ext cx="900668" cy="1052945"/>
          </a:xfrm>
          <a:custGeom>
            <a:avLst/>
            <a:gdLst>
              <a:gd name="connsiteX0" fmla="*/ 249505 w 900668"/>
              <a:gd name="connsiteY0" fmla="*/ 0 h 1052945"/>
              <a:gd name="connsiteX1" fmla="*/ 831396 w 900668"/>
              <a:gd name="connsiteY1" fmla="*/ 263236 h 1052945"/>
              <a:gd name="connsiteX2" fmla="*/ 123 w 900668"/>
              <a:gd name="connsiteY2" fmla="*/ 609600 h 1052945"/>
              <a:gd name="connsiteX3" fmla="*/ 900668 w 900668"/>
              <a:gd name="connsiteY3" fmla="*/ 1052945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668" h="1052945">
                <a:moveTo>
                  <a:pt x="249505" y="0"/>
                </a:moveTo>
                <a:cubicBezTo>
                  <a:pt x="561232" y="80818"/>
                  <a:pt x="872960" y="161636"/>
                  <a:pt x="831396" y="263236"/>
                </a:cubicBezTo>
                <a:cubicBezTo>
                  <a:pt x="789832" y="364836"/>
                  <a:pt x="-11422" y="477982"/>
                  <a:pt x="123" y="609600"/>
                </a:cubicBezTo>
                <a:cubicBezTo>
                  <a:pt x="11668" y="741218"/>
                  <a:pt x="456168" y="897081"/>
                  <a:pt x="900668" y="1052945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6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Conductors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256584"/>
          </a:xfrm>
        </p:spPr>
        <p:txBody>
          <a:bodyPr>
            <a:normAutofit/>
          </a:bodyPr>
          <a:lstStyle/>
          <a:p>
            <a:r>
              <a:rPr lang="en-CA" dirty="0" smtClean="0"/>
              <a:t>Anything that allows electrons to move on or through it freely</a:t>
            </a:r>
          </a:p>
          <a:p>
            <a:r>
              <a:rPr lang="en-CA" dirty="0" smtClean="0"/>
              <a:t>Most metals are great conductors</a:t>
            </a:r>
          </a:p>
          <a:p>
            <a:pPr lvl="1"/>
            <a:r>
              <a:rPr lang="en-CA" dirty="0" smtClean="0"/>
              <a:t>Copper is the best example of a conductor as it has one valence electron that is easily shared </a:t>
            </a:r>
            <a:r>
              <a:rPr lang="en-CA" dirty="0" smtClean="0">
                <a:sym typeface="Wingdings" pitchFamily="2" charset="2"/>
              </a:rPr>
              <a:t> conducts the electricity</a:t>
            </a:r>
            <a:endParaRPr lang="en-CA" dirty="0" smtClean="0"/>
          </a:p>
          <a:p>
            <a:r>
              <a:rPr lang="en-CA" dirty="0" smtClean="0"/>
              <a:t>When considering air, the higher the moisture, the more conductive. Reducing the moisture creates a dry, insulated environment and the build up of static electricity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63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Conductors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809850" cy="212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23" r="10390" b="3489"/>
          <a:stretch/>
        </p:blipFill>
        <p:spPr bwMode="auto">
          <a:xfrm>
            <a:off x="6804248" y="1412777"/>
            <a:ext cx="1702443" cy="279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5847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0" y="4005064"/>
            <a:ext cx="5575486" cy="25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521" y="6093296"/>
            <a:ext cx="399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Most turquoise elements</a:t>
            </a:r>
            <a:endParaRPr lang="en-CA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06" y="4712241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Insulators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the opposite of conductors </a:t>
            </a:r>
            <a:r>
              <a:rPr lang="en-CA" dirty="0" smtClean="0">
                <a:sym typeface="Wingdings" pitchFamily="2" charset="2"/>
              </a:rPr>
              <a:t> do not allow electrons to flow/move easily</a:t>
            </a:r>
          </a:p>
          <a:p>
            <a:r>
              <a:rPr lang="en-CA" dirty="0" smtClean="0">
                <a:sym typeface="Wingdings" pitchFamily="2" charset="2"/>
              </a:rPr>
              <a:t>Electrons are tightly bound together which prevents the flow of charges</a:t>
            </a:r>
          </a:p>
          <a:p>
            <a:r>
              <a:rPr lang="en-CA" dirty="0" smtClean="0">
                <a:sym typeface="Wingdings" pitchFamily="2" charset="2"/>
              </a:rPr>
              <a:t>Insulators are used to help protect us from the harmful effects of electricity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Ex. rubber case around copper wires (allows electricity to flow along the wire but you can touch the wire casing and not feel a shock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Electricity?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061047"/>
          </a:xfrm>
        </p:spPr>
        <p:txBody>
          <a:bodyPr>
            <a:normAutofit/>
          </a:bodyPr>
          <a:lstStyle/>
          <a:p>
            <a:r>
              <a:rPr lang="en-CA" dirty="0" smtClean="0"/>
              <a:t>The movement of charges (electrons)</a:t>
            </a:r>
          </a:p>
          <a:p>
            <a:endParaRPr lang="en-CA" dirty="0"/>
          </a:p>
          <a:p>
            <a:r>
              <a:rPr lang="en-CA" dirty="0" smtClean="0"/>
              <a:t>Can be passed (current)</a:t>
            </a:r>
          </a:p>
          <a:p>
            <a:pPr marL="36576" indent="0">
              <a:buNone/>
            </a:pPr>
            <a:r>
              <a:rPr lang="en-CA" dirty="0" smtClean="0"/>
              <a:t>or Stationary (static)</a:t>
            </a:r>
          </a:p>
          <a:p>
            <a:pPr marL="36576" indent="0">
              <a:buNone/>
            </a:pPr>
            <a:endParaRPr lang="en-CA" dirty="0"/>
          </a:p>
          <a:p>
            <a:pPr marL="36576" indent="0">
              <a:buNone/>
            </a:pPr>
            <a:r>
              <a:rPr lang="en-CA" u="sng" dirty="0" smtClean="0"/>
              <a:t>Electrostatics</a:t>
            </a:r>
            <a:r>
              <a:rPr lang="en-CA" dirty="0" smtClean="0"/>
              <a:t>= the study</a:t>
            </a:r>
          </a:p>
          <a:p>
            <a:pPr marL="36576" indent="0">
              <a:buNone/>
            </a:pPr>
            <a:r>
              <a:rPr lang="en-CA" dirty="0"/>
              <a:t>o</a:t>
            </a:r>
            <a:r>
              <a:rPr lang="en-CA" dirty="0" smtClean="0"/>
              <a:t>f static electricity</a:t>
            </a:r>
            <a:endParaRPr lang="en-CA" dirty="0"/>
          </a:p>
        </p:txBody>
      </p:sp>
      <p:pic>
        <p:nvPicPr>
          <p:cNvPr id="1026" name="Picture 2" descr="https://encrypted-tbn3.gstatic.com/images?q=tbn:ANd9GcR1rNC_byJn-tfmz0sIVd99COPZ1AgxxdAk0DzZwAoCxHovmGW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7615"/>
            <a:ext cx="3794035" cy="43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Insulators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" y="1820549"/>
            <a:ext cx="2736304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565648" cy="257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839694" flipH="1">
            <a:off x="8133182" y="2125605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0712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52923"/>
            <a:ext cx="2736304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9968825" flipH="1">
            <a:off x="3673897" y="4774193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851920" y="4352923"/>
            <a:ext cx="36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Helps to keep your car grounded</a:t>
            </a:r>
            <a:endParaRPr lang="en-CA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 b="12848"/>
          <a:stretch/>
        </p:blipFill>
        <p:spPr bwMode="auto">
          <a:xfrm>
            <a:off x="5527740" y="4892364"/>
            <a:ext cx="3037490" cy="15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Lightning Rods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Used to direct the flow of electrons away from buildings</a:t>
            </a:r>
          </a:p>
          <a:p>
            <a:r>
              <a:rPr lang="en-CA" dirty="0" smtClean="0"/>
              <a:t>Charged by induction (positive charges)</a:t>
            </a:r>
          </a:p>
          <a:p>
            <a:r>
              <a:rPr lang="en-CA" dirty="0" smtClean="0"/>
              <a:t>Attracts – ions that form in the air providing a path for the lightning</a:t>
            </a:r>
          </a:p>
          <a:p>
            <a:r>
              <a:rPr lang="en-CA" dirty="0" smtClean="0"/>
              <a:t>Electrons are carried around the building and into the ground by a heavy conductor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5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en-CA" dirty="0" smtClean="0"/>
              <a:t>Electrostatic Precipitator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" y="1196752"/>
            <a:ext cx="7467600" cy="506916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Used to remove 99.9% of solid and liquid contaminants from exhaust air (smoke stacks)</a:t>
            </a:r>
          </a:p>
          <a:p>
            <a:r>
              <a:rPr lang="en-CA" dirty="0" smtClean="0"/>
              <a:t>Harmful exhausts enter into a large grounded cylinder</a:t>
            </a:r>
          </a:p>
          <a:p>
            <a:r>
              <a:rPr lang="en-CA" dirty="0" smtClean="0"/>
              <a:t>Central conductor in the cylinder is highly charged, the same charge as the particles in the exhaust</a:t>
            </a:r>
          </a:p>
          <a:p>
            <a:r>
              <a:rPr lang="en-CA" dirty="0" smtClean="0"/>
              <a:t>Exhaust is repelled toward outer cylinder and once they collide, they discharge and collect into liquid/solid that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41589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Electrostatic Spray Paint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061048"/>
          </a:xfrm>
        </p:spPr>
        <p:txBody>
          <a:bodyPr>
            <a:normAutofit/>
          </a:bodyPr>
          <a:lstStyle/>
          <a:p>
            <a:r>
              <a:rPr lang="en-CA" dirty="0" smtClean="0"/>
              <a:t>Object being painted is given a + charge (by contact)</a:t>
            </a:r>
          </a:p>
          <a:p>
            <a:r>
              <a:rPr lang="en-CA" dirty="0" smtClean="0"/>
              <a:t>Paint particles become – charged as they pass through the nozzle of the spray gun</a:t>
            </a:r>
          </a:p>
          <a:p>
            <a:pPr lvl="1"/>
            <a:r>
              <a:rPr lang="en-CA" dirty="0" smtClean="0"/>
              <a:t>Helps to prevent paint waste</a:t>
            </a:r>
          </a:p>
          <a:p>
            <a:pPr lvl="1"/>
            <a:r>
              <a:rPr lang="en-CA" dirty="0" smtClean="0"/>
              <a:t>Faster more efficient</a:t>
            </a:r>
          </a:p>
          <a:p>
            <a:pPr lvl="1"/>
            <a:r>
              <a:rPr lang="en-CA" dirty="0" smtClean="0"/>
              <a:t>Creates smoother finish/ even surface coat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11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Antistatic Dryer Sheets (Bounce)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Used to prevent clothes from clinging to each other</a:t>
            </a:r>
          </a:p>
          <a:p>
            <a:r>
              <a:rPr lang="en-CA" dirty="0" smtClean="0"/>
              <a:t>Heat releases the wax on the dryer sheet which in turn, coats the clothes or fabric with a waxy lubricant</a:t>
            </a:r>
          </a:p>
          <a:p>
            <a:r>
              <a:rPr lang="en-CA" dirty="0" smtClean="0"/>
              <a:t>When clothes tumble, static charges cannot build up since the surface of the clothes is the same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7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in the Winter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Static electricity increases in the winter time because everything is so much more dry</a:t>
            </a:r>
          </a:p>
          <a:p>
            <a:r>
              <a:rPr lang="en-CA" dirty="0" smtClean="0"/>
              <a:t>Less moisture/ humidity in the air, the more insulating the air becomes which is likely to hold a charge and cause a build up rather than travel through the air</a:t>
            </a:r>
          </a:p>
          <a:p>
            <a:r>
              <a:rPr lang="en-CA" dirty="0" smtClean="0"/>
              <a:t>Ex. The Summer Balloon Experiment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90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Time!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Thursday, April 25</a:t>
            </a:r>
            <a:r>
              <a:rPr lang="en-CA" baseline="30000" dirty="0" smtClean="0"/>
              <a:t>th</a:t>
            </a:r>
            <a:endParaRPr lang="en-CA" dirty="0" smtClean="0"/>
          </a:p>
          <a:p>
            <a:r>
              <a:rPr lang="en-CA" dirty="0" smtClean="0"/>
              <a:t>Everything in this slideshow</a:t>
            </a:r>
          </a:p>
          <a:p>
            <a:pPr lvl="1"/>
            <a:r>
              <a:rPr lang="en-CA" dirty="0" smtClean="0"/>
              <a:t>Terminology (Electricity, Static Electricity, Conductor, Insulator, etc.)</a:t>
            </a:r>
          </a:p>
          <a:p>
            <a:pPr lvl="1"/>
            <a:r>
              <a:rPr lang="en-CA" dirty="0" smtClean="0"/>
              <a:t>Laws of Attraction and Repulsion (and applying them)</a:t>
            </a:r>
          </a:p>
          <a:p>
            <a:pPr lvl="1"/>
            <a:r>
              <a:rPr lang="en-CA" dirty="0" smtClean="0"/>
              <a:t>Identifying Charges</a:t>
            </a:r>
          </a:p>
          <a:p>
            <a:pPr lvl="1"/>
            <a:r>
              <a:rPr lang="en-CA" dirty="0" smtClean="0"/>
              <a:t>Charging Objects by Friction/Conduction/ Induction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Look ahead to Current Electricity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85313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The flow of electrons along a conductor</a:t>
            </a:r>
          </a:p>
          <a:p>
            <a:r>
              <a:rPr lang="en-CA" dirty="0" smtClean="0"/>
              <a:t>You’ll see words like:</a:t>
            </a:r>
          </a:p>
          <a:p>
            <a:pPr lvl="1"/>
            <a:r>
              <a:rPr lang="en-CA" dirty="0" smtClean="0"/>
              <a:t>Series</a:t>
            </a:r>
          </a:p>
          <a:p>
            <a:pPr lvl="1"/>
            <a:r>
              <a:rPr lang="en-CA" dirty="0" smtClean="0"/>
              <a:t>Parallel</a:t>
            </a:r>
          </a:p>
          <a:p>
            <a:pPr lvl="1"/>
            <a:r>
              <a:rPr lang="en-CA" dirty="0" smtClean="0"/>
              <a:t>Load</a:t>
            </a:r>
          </a:p>
          <a:p>
            <a:pPr lvl="1"/>
            <a:r>
              <a:rPr lang="en-CA" dirty="0" smtClean="0"/>
              <a:t>Energy source</a:t>
            </a:r>
          </a:p>
          <a:p>
            <a:pPr lvl="1"/>
            <a:r>
              <a:rPr lang="en-CA" dirty="0" smtClean="0"/>
              <a:t>Ampere</a:t>
            </a:r>
          </a:p>
          <a:p>
            <a:pPr lvl="1"/>
            <a:r>
              <a:rPr lang="en-CA" dirty="0" smtClean="0"/>
              <a:t>Ohm</a:t>
            </a:r>
          </a:p>
          <a:p>
            <a:pPr lvl="1"/>
            <a:r>
              <a:rPr lang="en-CA" dirty="0" smtClean="0"/>
              <a:t>Potential Difference</a:t>
            </a:r>
          </a:p>
          <a:p>
            <a:pPr lvl="1"/>
            <a:r>
              <a:rPr lang="en-CA" dirty="0" smtClean="0"/>
              <a:t>Electrical Resistance [and so on]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36105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9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en-CA" dirty="0" smtClean="0"/>
              <a:t>Differences?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5328592"/>
          </a:xfrm>
        </p:spPr>
        <p:txBody>
          <a:bodyPr/>
          <a:lstStyle/>
          <a:p>
            <a:pPr marL="36576" indent="0">
              <a:buNone/>
            </a:pPr>
            <a:r>
              <a:rPr lang="en-CA" dirty="0" smtClean="0"/>
              <a:t>Static Electricity: </a:t>
            </a:r>
          </a:p>
          <a:p>
            <a:r>
              <a:rPr lang="en-CA" dirty="0" smtClean="0"/>
              <a:t>charges build up on the surface of an object</a:t>
            </a:r>
          </a:p>
          <a:p>
            <a:r>
              <a:rPr lang="en-CA" dirty="0"/>
              <a:t>F</a:t>
            </a:r>
            <a:r>
              <a:rPr lang="en-CA" dirty="0" smtClean="0"/>
              <a:t>low of charges last for very short periods of time</a:t>
            </a:r>
          </a:p>
          <a:p>
            <a:r>
              <a:rPr lang="en-CA" dirty="0" smtClean="0"/>
              <a:t>Unpredictability makes it difficult to use</a:t>
            </a:r>
          </a:p>
          <a:p>
            <a:pPr marL="36576" indent="0">
              <a:buNone/>
            </a:pPr>
            <a:endParaRPr lang="en-CA" dirty="0"/>
          </a:p>
          <a:p>
            <a:pPr marL="36576" indent="0">
              <a:buNone/>
            </a:pPr>
            <a:r>
              <a:rPr lang="en-CA" dirty="0" smtClean="0"/>
              <a:t>Current Electricity:</a:t>
            </a:r>
          </a:p>
          <a:p>
            <a:r>
              <a:rPr lang="en-CA" dirty="0" smtClean="0"/>
              <a:t>Charges flow through a conductor in a controlled way</a:t>
            </a:r>
          </a:p>
          <a:p>
            <a:r>
              <a:rPr lang="en-CA" dirty="0" smtClean="0"/>
              <a:t>Flow is steady and follows a predictable path</a:t>
            </a:r>
          </a:p>
          <a:p>
            <a:pPr marL="36576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65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Electricity: The Facts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600200"/>
            <a:ext cx="8972996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All objects are neutral </a:t>
            </a:r>
            <a:r>
              <a:rPr lang="en-CA" smtClean="0"/>
              <a:t>until they </a:t>
            </a:r>
            <a:r>
              <a:rPr lang="en-CA" dirty="0" smtClean="0"/>
              <a:t>are</a:t>
            </a:r>
          </a:p>
          <a:p>
            <a:pPr marL="36576" indent="0">
              <a:buNone/>
            </a:pPr>
            <a:r>
              <a:rPr lang="en-CA" dirty="0"/>
              <a:t>c</a:t>
            </a:r>
            <a:r>
              <a:rPr lang="en-CA" dirty="0" smtClean="0"/>
              <a:t>harged to become positive or negative</a:t>
            </a:r>
          </a:p>
          <a:p>
            <a:r>
              <a:rPr lang="en-CA" dirty="0" smtClean="0"/>
              <a:t>If an object gains electrons (-) and possesses more electrons (-) than protons (+), it has an overall NEGATIVE charge</a:t>
            </a:r>
          </a:p>
          <a:p>
            <a:r>
              <a:rPr lang="en-CA" dirty="0"/>
              <a:t>If an object </a:t>
            </a:r>
            <a:r>
              <a:rPr lang="en-CA" dirty="0" smtClean="0"/>
              <a:t>loses electrons (-) </a:t>
            </a:r>
            <a:r>
              <a:rPr lang="en-CA" dirty="0"/>
              <a:t>and possesses more </a:t>
            </a:r>
            <a:r>
              <a:rPr lang="en-CA" dirty="0" smtClean="0"/>
              <a:t>protons (+) than electrons (-), </a:t>
            </a:r>
            <a:r>
              <a:rPr lang="en-CA" dirty="0"/>
              <a:t>it has an overall </a:t>
            </a:r>
            <a:r>
              <a:rPr lang="en-CA" dirty="0" smtClean="0"/>
              <a:t>POSITIVE charge</a:t>
            </a:r>
          </a:p>
          <a:p>
            <a:pPr marL="36576" indent="0">
              <a:buNone/>
            </a:pPr>
            <a:r>
              <a:rPr lang="en-CA" dirty="0" smtClean="0">
                <a:solidFill>
                  <a:srgbClr val="FFFF00"/>
                </a:solidFill>
              </a:rPr>
              <a:t>*An atom cannot GAIN protons to become positive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Trapped in the nucleus and do not move</a:t>
            </a:r>
            <a:endParaRPr lang="en-CA" dirty="0">
              <a:solidFill>
                <a:srgbClr val="FFFF00"/>
              </a:solidFill>
            </a:endParaRPr>
          </a:p>
          <a:p>
            <a:endParaRPr lang="en-CA" dirty="0"/>
          </a:p>
        </p:txBody>
      </p:sp>
      <p:sp>
        <p:nvSpPr>
          <p:cNvPr id="4" name="AutoShape 2" descr="data:image/jpeg;base64,/9j/4AAQSkZJRgABAQAAAQABAAD/2wCEAAkGBhQSERUSEhQWFBIVGRYaGBYXGBsZHhsYFhgXFxsgGxsXGyYeGR8jGxobIi8gIycpLCwsFx4xNTAqNSYrLCkBCQoKDgwOGg8PGiwhHx8vKTAsLjUvLiwrNSwpLSkqKjQrLyk1KSkvKSkqKio1LSwsKTU0MSwsLiwsMCwpNSkqNf/AABEIAMgA8AMBIgACEQEDEQH/xAAcAAEAAwADAQEAAAAAAAAAAAAABAUGAgMHAQj/xABEEAACAQMCBAQCBgcFBgcAAAABAgMABBESIQUGEzEiQVFhFHEHMkJSgZEWIzNicoKhJGOSsfA0U1SisuEVF0Rzg6PR/8QAGgEBAAMBAQEAAAAAAAAAAAAAAAEDBAIFBv/EAC0RAAICAQMBBQgDAQAAAAAAAAABAhEDBCExEhNBUWGxBSIygZGh0eFxwfEU/9oADAMBAAIRAxEAPwD3GlKUApSlAKUpQClKUApSonFOKR28ZklbCjYYGSSewUDdifQUDdEulZNfpGhDhZYpolP23Vcb+oViwHuRWqRwwBBBBGQRuCD6VF2cQyRn8Ls5UpSpOxSlKAUpSgFKUoBSlKAUpSgFKUoBSlKAUpSgFKUoBSlKAUpUPinF4rdQ0rYycKoBZnb7qKuWdvYA0BMqLxDikUC65pEjXsC7Bcn0Ge59hvVWBd3O+fg4T5eF52HvnMcPyGtvdTtUzh/LsELa1TMvnK5LyHPfxuS2PYED2oCOvM4f9jBcTA9mEfTX/FMUrNczcVlFxayTwdKIdXSC6vlzoxkL4QdGrGCe71v6icV4VFcxmKZQyH8wR2II3BHqKh7leWDnFpcni3F+LX0rZn+E6Wd+mJA2MEbats9q9A5NvrtLKH+zCWPSdBEwDlMnT4ZFCjbt4ztiuyH6LrUPqdpZFH2HYY+R0qCR7E1rkQAAAYA2AHkBUJeJmwYcim8mSt9timPNIT9vBcQ+pMZdR/NCXAqysOJRTrrhkSRe2pGDDPpkHY+1SarL/lyCVuoU0zeUsZMcm3bxpgkexyPaujaWdKoS13bbnN5D7BVnUfIYSb8NLfxVZ8N4pHcJriYMASCNwVYd1ZTurDzBANAS6UpQClKUAqq4zzCluVQxyyyOHYJCmttEenUxGew1KMdySAAatayvN3KjXMiypHBMRFJEUnZlUayrLICit4lIO2AfFsykbgaG54nFHGJJZFjjOPFIQg3Gd9eMHHkd66Rx+3xGevDiX9n+sTx9/qb+Lse3oao+Y+GSi3sY0/tEsU9vlpAcMY0bLyFQxXJGdWDgkHeoS8hyss2to0aaC7Q6MkI9zMJcLkAsgA37at9hnYC/n5xs1jEvxETRmRYtSyIw1ucAEhsD1PoATUpeP25aRRPCWiz1FEiZTBwdYzld/XFZiblW5kLzMlskubPTEjPoItJHckuYgQWDlQNB0hQMmos3Ilw8Atz8OEiiuY43Utql6+2ZVKYQYOpgC+pgDtQGu/SW16Rm+Jg6IbSZOqmkN90tqxn2qwilDKGUhlYAgg5BB3BBHcYrHcZ5PleSWSIR+KaKRMSyQsui3MJKyRo2hvLBVgVyNvLScCsnhtoopGVnRFViqhQSBjZVAAHyA+Q7UBPpSlAKUpQClKquN8VZNMMIDXMuemDnSoXGqR8fYTI2+0SqjBOQB84txkowggUS3LDIUnCopONcrD6q98DuxBA7Ej7wrgIibrSMZrlhhpmABA+7GvaJM/ZHfAyWO9d/COErAhAJd3OqSRvrSPjBZv8AIAbAAAYAqdQClKUApVM3NURJWAPcsDg9FdSg+hkJEYPqNWRXH429f6tvFED/AL2Ylh/LFGV/56Au6VSmO+767X+Hpy/9XU/rp/Cnxt6n17aKQf3U5DH+SWNVH+OgLqlU0XNUOoJMHtnJwBOugE+ivvGxPoGz7Vc0Aqp4nwAO/XhboXIAHUAyGA7LKmQJF+eCPslatqUBVcJ411GaGZelcoMtHnIZc41xt9tCfPYg7MAe9rVfxnhAnUYYxyodUUq/WR+2RnuCNip2YEg118D4s0oaOVQlzEQJUByN86XTO5RwCQfZgd1NAWlK4u4AJJwBuSfICqRuYmm8NlH1f79yVhHfcNjMv8gIP3h3oC5uLhY1LuwRFGSzEAADzJOwFVHMvNMdmiMyu5d0UBUkYYZ1QnKIwBAbIU4LYwK+wctBmEl05uZAQVDjEaEfciHhBHkzamH3qtbm0WQBXUMAVYA/eRgyn8CAfwoCj5l5jaK3ieAHVPIiIWidiNQLE9Lwux0qcKcb4zgZr7Y8y4sJLuU6zCsxkCI0Z/U6sgxynKPgbqSQD2JGDVpxXhSXCBHLDDBlZDpZWXsynyP9CCQe9RU5ZhFrJaeMxyiQSMWJdjNnWxY76jk70BUXn0hpCrCaF4pVkSMRu8Yz1EaRSX16FGlWzk5BXG+RnttvpBheGSYJJpjgknYeA7RO6MoIbBOUOD9Ugg5qfxDlSGZ2kJkSVmjYOjlWVo1ZAVI7eF2BByCDuKiX3IUEqBHef9m8Tt1n1SJIxYiRiSW8RJHpkjttQHRFzlJ1ZYzbOzfEtBEFaMagsJmJJaTbwqTvj6yjHfHxvpCRUMrW8ywlJZIX8B6qwjLaV15UlfEobGQPI7Vax8sRLOZwX1dTq6dXhEhiaEkDyyjbj1UGoX6BW2GUmUoVkRUMhKxLKcuIwfq57eeBsMDagI979ICwo5lgeORJViKu8SqNcfVVml19NFK7bn62B5g1pbC7EsSSgFQ6q2CQSNQBwSpKn8CR6E1W3vK0cjO4eaN5GVy0chU5SPpDbsQV7ggjz71YcN4clvEkMQ0xxqFUd9h/nQEmlKUBH4hfpBE8shwiAk+fbyA8yewHmSBVfy/w9xquJxi5nwWGc9NBnRED6ICc47sznzrqv/7RdpB3jg0zS+hkJPRX3wQ0h9NEfrV7QCo/Eb0QxSStuI0dz8kUsf8AKpFV3H75IoG1qZNf6tYh3kZwVCD3Pr2AyTgA0B5lxviVn0kl4jcZuJhqCtqZVGeyKAQqg/icb5Nc+RL5LuZYHlee0KM0cZZtGpSMhlO7rjPgbKjHbeuUvKXEIVWPprMMDxRtt23BDYO3rjfv54Gk5F5Nkt3a4uMCQjSsakEKpO5JG2TgAAdhnc524V2eVjWR5Y+6018T7n+TZRRBVCqAqgAAAYAA7AAdhXOlK7PVFKUoDhNArqUdQysMFWAIIPcEHYiqJuCS23ismyg72shOgj+6Y5MJ9BunlgdxoKUBB4TxhLhSVyrodMkbjDxt6Mvl6g7gjBBIOanVUcZ4SzEXFvhbpBgE7LImcmOTH2T5NuUJyPMGJbc5rMo+Gikmm3Dx7KInGQyyyHwIVIIIGo7ZAIIyBoqxvHuKmR1n4fGbi4g1BmXaJoz9eNpDsxyAQE1FXUZxvVp+jzz73snUX/h48rCPZvtTfz+E/cFXkcYUBVAAAwANgAPQeVAZ7h/B1u40nuZfilcB0TTphAO4xFuXI9ZCxyOw7DRAVR8KHw9zLbdo5NU8PoMsBMg+Tsr/APzexq9oBSlKAUpSgFKUoBSlKAUpSgFfCa+1T82ykWcwXIZ1ESkdw0zCIH8C+fwoDhykNULXB73LtNv9xsCL/wCpU/OruuEMIRQqjCqAAB5ADAH5VzoBVDw5fibl7lt4oC0UA8tQ8M0nzyOmPQI/3zUzmK/aG2kkT9pjTH5/rHISPPtrZc138K4esEMcK7rGoXJ7nA3J9ydz7k0BLpSuq6uVjRpG2VAWPyUZNAdhNVXHuPLbxB1Ad3OmNQfrN8x5Abn/AL1lZLZ71TNM3h+zH9lR5bdifc+/yqjs+As8jSQnSi5AIA333Pt2H5VVDPHqXUtjXPRycH0yXV9vr5fwWvHuM3cEazzXBjV3VFCIuNTnCjBBOPcmrfljnB3l+GucdQ50SDbVjfBHkcenf288RzbZ3EsIiadyEdXUkKcOhyvluM1WcJmuetGxnWaYuhTEappKklsgE57+fpW7Dlx6hSVVSb8ODzdVpculcJ9VptLltO/RnvVVN7zGiuYola4nHeOLB057dRiQsX8xBPkDWPm5puUylxiWJtmC5jbB76WjIIP+tq23ADAYENsqrCRlVUBcZ75A885z55rHDJGfBuy6eeLeXD7yD/4LNcb3cmEP/p4GZVx6SSbPL+Ghf3T3rre1WyuI2iUJbzlYnRQFVJAMROABgagOmfX9X6HOiqFxrhvxEEkOcF1IVvusN0Ye6sAw9xXZQTaVA4FxEz28UpGGZRqUfZcbOv4OCPwqfQFHzWNCR3I720iuT/dN+rl/AIxb+QVeV0X1ossbxOMpIrIw9VYFT/Q1C5Xu2ktIWc5k0Krn+8TwP/zqaAtKUpQClKUApSlAKUpQClKUBC4xxZLaIyPk7gKq7lmY4VRnzJrE8f5iuzoMkEaxrJHJoDMWIRgwGogDcj7vt71c/SFG4gjmUEiCUO+PuaHQn5AsCfQAmvM+NXk0zGT4+YIST09KYAznSDjOPc1xJ0YNTqOzddXTtt5+p7RwXjEd1Cs0WdLeR7qRsQceYNTqyP0Y2bpZlnBAlkZ0B+7hVBHscEj2IrXV2a8UnKClJU2kU3MY1Nax/euEJ+UavL/mgq5qn40cT2Z8usw/OCYCrihYKhcZszLbyxr9Z0YDy3IOP61NrhNKFUsxwqgkk+QAyT+VCU6dnllrxgiJo91cBlwdiGwRjfsQakcv8YCwgDYYGfLH/wCVG5gZZxJfOhWMFFCJsza2CqX3GW3GfQDzru4XyghiDvgk74OTjPpntWTNgeGk3v4HrYNVj1Cb6Wltv5+QEXxk5jziNTg4+0Tg/kNvnUPiNrCt5JZohDxRJLrBx9c42xuCM96hXVpoaS31vCHIZXiOhgM52PlvkGsueCZv5h8Vd6RDGep1PExyPCzY3Uele1hjKEIdnw0vm+8+a1E45MmTteU38le1fL8ms/8AEWIaKQ5ZezHuRt3+Xr71uPozz8K/3eq2n5YXOPxzXmENsw3BZkUBS7HxN2zvjc4B3+Ve28vxxC2i6H7IqCue+++/vnv71k1Gm7PM5pUn60rN+m1qy6SOJu5J/ZNpfVfssKUpVZBS8sbLOnklxOB8mbqf5uauqpuXzl7sjzuGH+GOJT/UVc0BR8b5iaN+hBH1p9OognSqKdgWOCcnyUbnG+BvWa4Bze1qwt7qNVR5HIlQnCmWRnwynPhyxGoHbzHc1G5uuZLe8nw7Q/EonTlUDIKqFONW2Rjt6MDWIktJ5ZOmbmS6eXwKjBR4mOc5UfPPoMnyrhvc8vPqnCVJ7p/D4/6foGlcYlwACckAb+tcq7PUFKUoBSlKAUpSgFKUoD4RWQ5j5UtIkWdYEUrLAWwNtJlRWyv1cYbJ28q2FQuM2HXt5Yc4MiOoPoWUgH8Dg/hQhxT5JtKg8D4j17eKYjBdFLL91seJfmGyPwqdQkpebDphSXyhmhkP8IcK5+QRmP4VdV03lossbxOMpIrKw9VYFSPyNV/LN4zw6JDmaFjFKfV0wNX866X/AJ6Atqgcft2ktpkX6zRuAB5kqdvx7fjU+lSnTshq1R+fuLXEscDTG7kMIeNjb6V0Y1rtkeI47/hWv4fx3wAZ8q0nHvo9jndpInMLNuw06kY+Z05GCfUflWQ49yc9oVd5C6PsWQadLeQOc9xvnbfI+bXRxzXawe/ev2X+ypzjL/nyx27pbenO5E45dK43/A9qrW4NJMimO5EeRk6o9Zzk9vEMbex86sooYk8WS7eRb/tgV38v8tSXcj9J+nGoyW05Go9gNxj+uABXPs/UKDcJSaT48C72zo+0gsmOCfTzdW/Dn0ZjuWHuWtYpGuQYsuTGYwW+sc+PPmf9bV7vyZbMljArDB05x6BiWH9CKpOB/RhFEytM4kC/VjVAiDz3APi+Ww9Qa21bM+SLgoRd+L/08bT4p9byTVdyXl50KUqm5puD0RAhIluWEKEdxqB1sP4Iw7fMCshtPnKPitur/v3lmHusjsyH8Y9NXVdcECoqogCqoAUDsABgAfIV2UBGv+HRzpomRZE74YZ39R6H3G9UPI3BoUgEyRKryNKQ3c9NpX0AMckDRp2FWvMd80NrLIn7QKRH7yP4Ix+LlRUnhliIYY4V+rGiIPkihR/lQjpV3RJpSs/xfm4RO0UMTTyJjXghVXO+CxB8WPIA4yM4zSyJSUVbNBSs1wHnhJ5ehIjQzHJCkhlbHcKwA3HoQPPGcVpaEQnGauLsUpSh2KUpQClKUApSlAUfBW6VxPanYauvF7pKTrA/hl1ZHkJE9avKp+Y7dgEuYlLS25LaV7vE2BKgHmSoDAebIlWdrcrIiyIwZHAZWHYqwyCPYigO2qDjH9lm+MGekwCXIA7KPqS7fcyQ37hz9gVf18IoArAjI3B86+1m0DcPJGC9h5YGTbe2Bu0HpjePtuv1NDFMGUMpDKwBBByCDuCCNiD60BzrruLdZFKOoZWGCCMgiuylAZpvo8sy2rQw/dDtj8s1fWdkkSBI1CIOwAx/r5130qFFLhFkss57SbYrovboRRvIckIrMQPRQSf8q766L4x9N+qVEWltZYgLpx4sk7AYqSs8t4vxC1MSTcQuQJ5csqMWKqNshFAIAXIGdifPNd30ccYWS7AEjTx9JxCxZmEeGBcLq3w2AN+2gAYBNQRy/dFP1cDT2+WETsAGZPIlHwy5HngasZ7GtTyHyY9u7XE6qjkaUjXHhB7k42ycAADsM777cK7PKxrI8sfdaa+J9z/PkbilK6L29SGN5ZG0ogLMfQAZNdnqlVxY9a6gtxusZ+Il9guViB/ikyw/9lqvKp+W7RwrzzLpnuG1sp7ooGI0/lTGf3i3rVxQCvJb/ilxC1zBFIkM5nkZmeMSZRmZhsfVGXf2r1qqnjfK1vdkGaPLKMBwSrY74yO49j6n1qGrKM0JyScHTX0PJeXfiZL6ASSpLL1UYGNAoVV3fOP3Qf8ARr2DmG+eG1nliXXJHG7KuCcsqkjYbn5DvXVwXle3tMmGPDMMFySzEd8ZPl7D0FWtEqOdNhlii+p7t2/A8ts+ZbiUxlpI7npzRshjkjclzBdHQTAoTB0rgfWGo5zsa+cL54unjZmuISrLbl5AYnNv1ZVR2KooCKFLeGXLKVycjOPURGPQd8/ifOgQb7d+9SaTzDifMkqSCaK+WcJa3vTbQipI8csGMgHTKwDbsmB4DjGWqxvOYbiGdomuw0sctukdu0cYe5SUprfwgHbU4BTAXpHVnet6YhgDAwO234VyKjOfMUBjuB8ZuGuITJKHjne+Tp6FAQW0zKhVh4idK4Ocg5HbG+yriEHoPP8Ar3rlQClKUArPQN8FP0j/ALLO56R8opnOTGfRXOWU+TFl81FaGui9skmjaKVQ8bghlPmD/rv5UB30qhtL97V1t7liyMQsFw32s9o5T2EnkG7P/FkG+oBVFJy80JL2TiLOS0DAmFidydI3iY/eTbO5VqvaUBR/pN09rqCWA/fAMsfzEkYyB/Gq1Y2PFoZxmGWOUeqOrf8ASTipdQL3gFvMdU0EUjerxqx/NhmgJ+ah3/GIIN5po4s9tbquflqO9Q/0PtP+Hjx6Y2/Ltj2qVY8Ct4TmGCKM+qRqp/NRmgIP6SGTa1gkmPk7gwxj5vINRH8CtX2Hl9pGEl44mZSCsQGmFCOxCEkuw+85O+4C1d0oBSlKAVni3xs+B/slu+SfKadDsB6pEwyT5uAPsHPy7vWvGa3t2ZYASs1ypx22aOFh3fyZxsm4Hi+re2tqkSLHGoREACqowAB2AFAdtKUoDjJIFBJOABkk+QHesXxTnKZkklhCxW8YJaVwSSo7nH2R7YJ7du1XfOjEWMxHoM4+7qXV/TNeU8zcUvRZ3CRG2+EMJDatfUxp8WMeHPpWnHD3HOrMuSdzULrazacL5/dShuNLwuFImQFcBhkMV3ypBB2wfnW8VgRkHIPYivAuHz3Zt4ev8P0OhGF0a9eBGujOrbOMZx516zwbiRg4Ss8ilulA7lexKxqzADPbKgV3nxx6FNKrK8GSXaSxt3W5paVkn53kU9NrUrOxg6cfVXDJcdXSWcDwkGJwwwcbYLZrpuue5ek0i2xCMLgQOZFOqSBJGOpe6qek+Dk50jIXIrGbjZ0rIW/O0gVWe2PTT4dJ5BIvgknEZ8KYy6jqIScjGTgHBqXwXm5p5URoDGkonMb6w2r4eQRvlQPDnIIOTnfOPMDSUpSgFKUoBSlKA6bu0SVGjkUOjDDKwyCD6g1SBJ7PZQ91a+S/WmiHsT+3Qeh8Y/f8tDSgIvDuKRTprhcOucHHcEdwwO6sPNSAR6VKqsv+X45H6g1RTbfrYjpYgdg3k49nBAqMJL2HYql2n3lIhl/FW/VP8wyfw0BeUqk/S2Ff2yywH+9icL/jUFP+aonFebUfRFZSxSyykgOrq6oq41MQpOTkgAHzPoDQiUlFWzTUrzPifF7u1bWLrq47owQqfPGFAIyAex2rYWPOVq8EczzRQ6wPDJIikN2I8RGcHbtvUJ2VY80ZyceGi8pVKebIm/YpNOf7uJsf43Cpj+auJa9m2AS0T1OJpcewH6qM+5MnyqS4seI8UigXXK4UEgDzLMewVR4nY/dAJqpME97+0D21r/u84llH75U/qU/dU6j5lfqmdw/l6KJ+r4pJyMGaU63wfIE7Iv7qgDbtVnQHXBAqKERQqKAFVQAABsAANgK7KUoBSlKA4TQh1KMMqwIIPmCMEflXm3Gvo9nXWkIWe3cEaGbDBT5HJGr5j08q9Mqt4lzFBbnTLIA33Rlj+Q7fjVuPPLFxx58FWTTLPS3tcVyYTgv0dTOUFxiKFAo0K2WIUAADvgYGMk7f1G84zwrrWk1smE6kMkS7bLrQoNh5DPb2r5wzmGC4OIpAzDfSchvyODVlTJnlmpv9EYtNHT2knb5vko7Dk63i0kKxZWjYMzuxzErKgBYkhFDthew1H1r6vJlqHZ9DHV1PAXcopmDCQohbShcM2SB9o+pq7pVRcUEfJFsGRsSHR09jK5DmHHTMi6sSMmBgsCfCvoKnWnAIYjGUUgxCUJuTjrMHfv3yQPlVjSgFKUoBSlKAUpSgFKUoBSlKAVkOeuDyExXVump4tQdVHiZG0nI82Kle3ozVr6VDVnGSCnFxZ+e4+XoGkHw1qeuDsFDZB37gnw/NsAe1e08q8ura28aFU6oGXcAZLMST4sZOM4z7Vd0olRRh0/ZycpScn/QpSlSahSlKAUpSgFKUoCv5g4iYLeSUfWUeH+IkAf1NZKy4dGYtTEtI27Me5J3JJrXcc4b17eSLOCw2Pow3H9QK8zXibwkxSAo67FT/AKwR71lz3a8D09FHqi1F739jhxWLpsJIzpdSCGGxBG9ek8N44rWa3UhCoIy7nyAQEufXAwTXlskj3DiOIFnY4AH9ST5bedemnl3PD2stWnVA8RcDODIjKWxkZ3YnGR86jT3v4FntClGKfxf0cYudbVkZ1kYhSi6enJqJkBKaU06nDAEgqCCAT5Gu6Pmm2ZC4kwqxyStlWBVIjpcsCMgqdipGfaqnjXIYuGLmRdX9nKh4ta5gWZTrXWNYZZTsCpGAc1Gl+jxuj04p0iLw3EMmm3GkrcNqyiCQaCDtuWyO+/irWeQWa892+qZW1r0pViH6uQmR2j6o0BUy2wbYZ2XPYjPavO1p4/1uBGsjFijhSsR0yFGK6ZAp76ScV0xcpsLgS9UFBMkwTp76hbm3YateMEaWHh2wRvnavk+j92i6LXOYY45o4B0gCgmGnLtr/WFUJUYCd8nJ3oDS8K43FchzExOhtLBlZGBIDDKuAcFSCDjBBqdVfY8K6c9xNqz1zGdOMaenGE753zjPYVYUApSlAKUpQClKUArPR8yTO5aK1MlsJTEZBIA5Kv03dYtOCiuCCS4OFJCnz0NZtOX7lGMcVwiWrSmTaM9Vdb9V0VtWjDMW8RXIDEehoCY3N1qJGiMo1JrydL6cxqXcB9OhmVQSVBJGDttUH/zAtRNoZisZjSRZSr4IeSSMkjR4UBQHqHCnWu/rW3f0eyyTtK9yGBa4K5SQtieOWMKczGMBBIMaEXIQZ3JqVxLkuWQkJcIkclrHaygxaiUUyamQ6xpYiQgZDAdyDtQFuea7XqtD1R1FLA7NjUi62UPjSWVdyoOR6V2cH5jt7rV0JNekKx8LL4XzpYagNSnBwwyDg71StyVJnp9dfhlllmROkdYkkWQYaTqYZA0jH6oJ2BO29lwbl0wSK+sNi2t7fGnG8BkOrv56+3ljvQHC853tY+qOoWaJZSQEfDGEEuqNp0Oy4OVBJGDnGDX2051tZDGgkw8ojIUq+xkGVVm06VYjsrEE+Q3qjk+juR5zJJchxm5wSkhbTcRyxgEtMUGjqDARFBC77mpVvyZOMI1xGYWkgllVYSGMkHSxocynQrGJCQQxHiAO+wE5vpAsQCeuMAEkhJD4QSGYYXdVIIZhsuNyK0ANZL9BT0el1R/sl3bZ0Hvcujasavs6e3nnuK1cMelQvoAPyGKA50pSgFKUoBUO/wCDwz/tY0fHYkbj8e9TKUJTa3REsOEwwDEUapnvpG5+Z7mpdKUDbe7FKUoQ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" r="30000" b="15276"/>
          <a:stretch/>
        </p:blipFill>
        <p:spPr bwMode="auto">
          <a:xfrm>
            <a:off x="6834692" y="166255"/>
            <a:ext cx="2032248" cy="192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22114"/>
          </a:xfrm>
        </p:spPr>
        <p:txBody>
          <a:bodyPr/>
          <a:lstStyle/>
          <a:p>
            <a:r>
              <a:rPr lang="en-CA" dirty="0" smtClean="0"/>
              <a:t>Law of Electrostatic Attraction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517232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arenR"/>
            </a:pPr>
            <a:r>
              <a:rPr lang="en-CA" dirty="0" smtClean="0"/>
              <a:t>Opposite Charges attract each other</a:t>
            </a:r>
          </a:p>
          <a:p>
            <a:pPr marL="550926" indent="-514350">
              <a:buFont typeface="+mj-lt"/>
              <a:buAutoNum type="arabicParenR"/>
            </a:pPr>
            <a:endParaRPr lang="en-CA" dirty="0" smtClean="0"/>
          </a:p>
          <a:p>
            <a:pPr marL="36576" indent="0">
              <a:buNone/>
            </a:pPr>
            <a:r>
              <a:rPr lang="en-CA" dirty="0" smtClean="0"/>
              <a:t>		</a:t>
            </a:r>
            <a:r>
              <a:rPr lang="en-CA" dirty="0" smtClean="0">
                <a:solidFill>
                  <a:schemeClr val="tx1">
                    <a:lumMod val="75000"/>
                  </a:schemeClr>
                </a:solidFill>
              </a:rPr>
              <a:t>   Ex. North/South ends on a magnet</a:t>
            </a:r>
          </a:p>
          <a:p>
            <a:pPr marL="550926" indent="-514350">
              <a:buFont typeface="+mj-lt"/>
              <a:buAutoNum type="arabicParenR"/>
            </a:pPr>
            <a:endParaRPr lang="en-CA" dirty="0" smtClean="0"/>
          </a:p>
          <a:p>
            <a:pPr marL="550926" indent="-514350">
              <a:buFont typeface="+mj-lt"/>
              <a:buAutoNum type="arabicParenR" startAt="2"/>
            </a:pPr>
            <a:r>
              <a:rPr lang="en-CA" dirty="0" smtClean="0"/>
              <a:t>Same / Like charges repel each other</a:t>
            </a:r>
          </a:p>
          <a:p>
            <a:pPr marL="550926" indent="-514350">
              <a:buFont typeface="+mj-lt"/>
              <a:buAutoNum type="arabicParenR" startAt="2"/>
            </a:pPr>
            <a:endParaRPr lang="en-CA" dirty="0" smtClean="0"/>
          </a:p>
          <a:p>
            <a:pPr marL="36576" indent="0"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chemeClr val="tx1">
                    <a:lumMod val="75000"/>
                  </a:schemeClr>
                </a:solidFill>
              </a:rPr>
              <a:t>Ex. Positively charged hairs</a:t>
            </a:r>
          </a:p>
          <a:p>
            <a:pPr marL="550926" indent="-514350">
              <a:buFont typeface="+mj-lt"/>
              <a:buAutoNum type="arabicParenR" startAt="2"/>
            </a:pPr>
            <a:endParaRPr lang="en-CA" dirty="0" smtClean="0"/>
          </a:p>
          <a:p>
            <a:pPr marL="550926" indent="-514350">
              <a:buFont typeface="+mj-lt"/>
              <a:buAutoNum type="arabicParenR" startAt="3"/>
            </a:pPr>
            <a:r>
              <a:rPr lang="en-CA" dirty="0" smtClean="0"/>
              <a:t>Charged objects (+ or -) can attract some neutral objects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6920" r="10248" b="6920"/>
          <a:stretch/>
        </p:blipFill>
        <p:spPr bwMode="auto">
          <a:xfrm>
            <a:off x="0" y="1556792"/>
            <a:ext cx="2479964" cy="128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1988443" cy="175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CA" dirty="0" smtClean="0"/>
              <a:t>Electrostatic Series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30" y="1632057"/>
            <a:ext cx="6491064" cy="4525963"/>
          </a:xfrm>
        </p:spPr>
        <p:txBody>
          <a:bodyPr/>
          <a:lstStyle/>
          <a:p>
            <a:r>
              <a:rPr lang="en-CA" dirty="0" smtClean="0"/>
              <a:t>A chart designed to indicate the likelihood of an object to gain or lose electrons</a:t>
            </a:r>
          </a:p>
          <a:p>
            <a:r>
              <a:rPr lang="en-CA" dirty="0" smtClean="0"/>
              <a:t>Materials like Acetate, Wool and hair are more likely to lose electrons and become positive</a:t>
            </a:r>
          </a:p>
          <a:p>
            <a:r>
              <a:rPr lang="en-CA" dirty="0" smtClean="0"/>
              <a:t>Materials like carbon, rubber and gold are more likely to pick up electrons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115231" y="555627"/>
            <a:ext cx="20162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Acetate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Glass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Wool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Cat’s/Human hair</a:t>
            </a:r>
          </a:p>
          <a:p>
            <a:pPr>
              <a:lnSpc>
                <a:spcPct val="150000"/>
              </a:lnSpc>
            </a:pPr>
            <a:r>
              <a:rPr lang="en-CA" dirty="0" err="1" smtClean="0"/>
              <a:t>Ca</a:t>
            </a:r>
            <a:r>
              <a:rPr lang="en-CA" dirty="0" smtClean="0"/>
              <a:t>, Mg, </a:t>
            </a:r>
            <a:r>
              <a:rPr lang="en-CA" dirty="0" err="1" smtClean="0"/>
              <a:t>Pb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Silk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Al Zn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Cotton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Ebonite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Polyethylene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C, Cu,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Rubber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Sulfur</a:t>
            </a:r>
          </a:p>
          <a:p>
            <a:pPr>
              <a:lnSpc>
                <a:spcPct val="150000"/>
              </a:lnSpc>
            </a:pPr>
            <a:r>
              <a:rPr lang="en-CA" dirty="0" err="1" smtClean="0"/>
              <a:t>Pt</a:t>
            </a:r>
            <a:r>
              <a:rPr lang="en-CA" dirty="0" smtClean="0"/>
              <a:t>, Au</a:t>
            </a:r>
            <a:endParaRPr lang="en-CA" dirty="0"/>
          </a:p>
        </p:txBody>
      </p:sp>
      <p:sp>
        <p:nvSpPr>
          <p:cNvPr id="5" name="Up Arrow 4"/>
          <p:cNvSpPr/>
          <p:nvPr/>
        </p:nvSpPr>
        <p:spPr>
          <a:xfrm>
            <a:off x="6372200" y="764704"/>
            <a:ext cx="626787" cy="2880320"/>
          </a:xfrm>
          <a:prstGeom prst="upArrow">
            <a:avLst/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>
            <a:off x="6361557" y="3789039"/>
            <a:ext cx="648072" cy="2675897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6685593" y="908720"/>
            <a:ext cx="7701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97963" y="1038672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97963" y="6165304"/>
            <a:ext cx="190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Charging Objects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CA" dirty="0" smtClean="0"/>
              <a:t>Charging by Contact</a:t>
            </a:r>
          </a:p>
          <a:p>
            <a:pPr marL="852678" lvl="1" indent="-514350"/>
            <a:r>
              <a:rPr lang="en-CA" dirty="0" smtClean="0"/>
              <a:t>Charging by friction</a:t>
            </a:r>
          </a:p>
          <a:p>
            <a:pPr marL="852678" lvl="1" indent="-514350"/>
            <a:r>
              <a:rPr lang="en-CA" dirty="0" smtClean="0"/>
              <a:t>Charging by conduction</a:t>
            </a:r>
          </a:p>
          <a:p>
            <a:pPr marL="550926" indent="-514350">
              <a:buFont typeface="+mj-lt"/>
              <a:buAutoNum type="alphaUcPeriod"/>
            </a:pPr>
            <a:endParaRPr lang="en-CA" dirty="0" smtClean="0"/>
          </a:p>
          <a:p>
            <a:pPr marL="550926" indent="-514350">
              <a:buFont typeface="+mj-lt"/>
              <a:buAutoNum type="alphaUcPeriod"/>
            </a:pPr>
            <a:r>
              <a:rPr lang="en-CA" dirty="0" smtClean="0"/>
              <a:t>Charging by Induction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402458" cy="344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16620"/>
            <a:ext cx="3816424" cy="22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72514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*Accompany each of the following slides with an electroscope diagram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376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Friction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41" y="1268760"/>
            <a:ext cx="8784976" cy="5112568"/>
          </a:xfrm>
        </p:spPr>
        <p:txBody>
          <a:bodyPr>
            <a:normAutofit/>
          </a:bodyPr>
          <a:lstStyle/>
          <a:p>
            <a:r>
              <a:rPr lang="en-CA" dirty="0" smtClean="0"/>
              <a:t>Rubbing two objects together, transferring electrons from one object to the other </a:t>
            </a:r>
          </a:p>
          <a:p>
            <a:pPr marL="36576" indent="0">
              <a:buNone/>
            </a:pPr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tx1">
                    <a:lumMod val="75000"/>
                  </a:schemeClr>
                </a:solidFill>
              </a:rPr>
              <a:t>  (creating a charge imbalance)</a:t>
            </a:r>
          </a:p>
          <a:p>
            <a:endParaRPr lang="en-CA" dirty="0"/>
          </a:p>
          <a:p>
            <a:pPr marL="36576" indent="0">
              <a:buNone/>
            </a:pPr>
            <a:r>
              <a:rPr lang="en-CA" u="sng" dirty="0" smtClean="0"/>
              <a:t>Classic Examples:</a:t>
            </a:r>
            <a:endParaRPr lang="en-CA" dirty="0" smtClean="0"/>
          </a:p>
          <a:p>
            <a:pPr marL="36576" indent="0">
              <a:buNone/>
            </a:pPr>
            <a:r>
              <a:rPr lang="en-CA" dirty="0" smtClean="0">
                <a:solidFill>
                  <a:srgbClr val="FFFF00"/>
                </a:solidFill>
              </a:rPr>
              <a:t>Hair (+) and Rubber Balloon (-)</a:t>
            </a:r>
          </a:p>
          <a:p>
            <a:pPr marL="36576" indent="0">
              <a:buNone/>
            </a:pPr>
            <a:r>
              <a:rPr lang="en-CA" dirty="0" smtClean="0">
                <a:solidFill>
                  <a:srgbClr val="FFFF00"/>
                </a:solidFill>
              </a:rPr>
              <a:t>Socks (+) on a carpet (-)</a:t>
            </a:r>
            <a:r>
              <a:rPr lang="en-CA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</a:rPr>
              <a:t>Door knob (conductor)</a:t>
            </a:r>
            <a:endParaRPr lang="en-CA" dirty="0" smtClean="0"/>
          </a:p>
          <a:p>
            <a:pPr marL="36576" indent="0">
              <a:buNone/>
            </a:pPr>
            <a:r>
              <a:rPr lang="en-CA" dirty="0" smtClean="0">
                <a:solidFill>
                  <a:srgbClr val="FFFF00"/>
                </a:solidFill>
              </a:rPr>
              <a:t>Static cling in the dryer</a:t>
            </a:r>
            <a:r>
              <a:rPr lang="en-CA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</a:rPr>
              <a:t>fabric softener increases moisture to reduce static cling</a:t>
            </a:r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819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n-CA" dirty="0" smtClean="0"/>
              <a:t>Once contacted, electrons transfer from negative object to positive object to balance out (minimize) the charge imbalance</a:t>
            </a:r>
          </a:p>
          <a:p>
            <a:pPr marL="36576" indent="0">
              <a:buNone/>
            </a:pPr>
            <a:endParaRPr lang="en-CA" dirty="0"/>
          </a:p>
          <a:p>
            <a:pPr marL="36576" indent="0">
              <a:buNone/>
            </a:pPr>
            <a:r>
              <a:rPr lang="en-CA" sz="1600" b="1" dirty="0" smtClean="0">
                <a:solidFill>
                  <a:srgbClr val="00B0F0"/>
                </a:solidFill>
              </a:rPr>
              <a:t>Neutral							    Charged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00798"/>
            <a:ext cx="4176464" cy="22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327665">
            <a:off x="1403649" y="4443416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 rot="20272335" flipH="1">
            <a:off x="6238081" y="4384863"/>
            <a:ext cx="916311" cy="231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2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332</TotalTime>
  <Words>1157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Technic</vt:lpstr>
      <vt:lpstr>Static Electricity</vt:lpstr>
      <vt:lpstr>What is Electricity?</vt:lpstr>
      <vt:lpstr>Differences?</vt:lpstr>
      <vt:lpstr>Electricity: The Facts</vt:lpstr>
      <vt:lpstr>Law of Electrostatic Attraction</vt:lpstr>
      <vt:lpstr>Electrostatic Series</vt:lpstr>
      <vt:lpstr>Charging Objects</vt:lpstr>
      <vt:lpstr>Friction</vt:lpstr>
      <vt:lpstr>Conduction</vt:lpstr>
      <vt:lpstr>Induction</vt:lpstr>
      <vt:lpstr>Grounding              Symbol to indicate </vt:lpstr>
      <vt:lpstr>PowerPoint Presentation</vt:lpstr>
      <vt:lpstr>Comparing the Three</vt:lpstr>
      <vt:lpstr>Static Discharge</vt:lpstr>
      <vt:lpstr>Lightning</vt:lpstr>
      <vt:lpstr>PowerPoint Presentation</vt:lpstr>
      <vt:lpstr>Conductors</vt:lpstr>
      <vt:lpstr>Examples of Conductors</vt:lpstr>
      <vt:lpstr>Insulators</vt:lpstr>
      <vt:lpstr>Examples of Insulators</vt:lpstr>
      <vt:lpstr>Lightning Rods</vt:lpstr>
      <vt:lpstr>Electrostatic Precipitator</vt:lpstr>
      <vt:lpstr>Electrostatic Spray Paint</vt:lpstr>
      <vt:lpstr>Antistatic Dryer Sheets (Bounce)</vt:lpstr>
      <vt:lpstr>PowerPoint Presentation</vt:lpstr>
      <vt:lpstr>Static in the Winter</vt:lpstr>
      <vt:lpstr>Quiz Time!</vt:lpstr>
      <vt:lpstr>Look ahead to Current Electricity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Electricity</dc:title>
  <dc:creator>E.Erison</dc:creator>
  <cp:lastModifiedBy>E.Erison</cp:lastModifiedBy>
  <cp:revision>32</cp:revision>
  <dcterms:created xsi:type="dcterms:W3CDTF">2013-04-22T19:19:32Z</dcterms:created>
  <dcterms:modified xsi:type="dcterms:W3CDTF">2013-04-24T13:52:41Z</dcterms:modified>
</cp:coreProperties>
</file>